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315" r:id="rId8"/>
    <p:sldId id="302" r:id="rId9"/>
    <p:sldId id="304" r:id="rId10"/>
    <p:sldId id="316" r:id="rId11"/>
    <p:sldId id="317" r:id="rId12"/>
    <p:sldId id="318" r:id="rId13"/>
    <p:sldId id="310" r:id="rId14"/>
    <p:sldId id="323" r:id="rId15"/>
    <p:sldId id="324" r:id="rId16"/>
    <p:sldId id="325" r:id="rId17"/>
    <p:sldId id="327" r:id="rId18"/>
    <p:sldId id="311" r:id="rId19"/>
    <p:sldId id="326" r:id="rId20"/>
    <p:sldId id="328" r:id="rId21"/>
    <p:sldId id="329" r:id="rId22"/>
    <p:sldId id="330" r:id="rId23"/>
    <p:sldId id="265" r:id="rId24"/>
    <p:sldId id="333" r:id="rId25"/>
    <p:sldId id="334" r:id="rId26"/>
    <p:sldId id="335" r:id="rId27"/>
    <p:sldId id="307" r:id="rId28"/>
    <p:sldId id="308" r:id="rId29"/>
    <p:sldId id="321" r:id="rId30"/>
    <p:sldId id="322" r:id="rId31"/>
    <p:sldId id="312" r:id="rId32"/>
    <p:sldId id="313" r:id="rId33"/>
    <p:sldId id="314" r:id="rId34"/>
    <p:sldId id="309" r:id="rId35"/>
    <p:sldId id="262" r:id="rId36"/>
    <p:sldId id="266" r:id="rId37"/>
    <p:sldId id="346" r:id="rId38"/>
    <p:sldId id="267" r:id="rId39"/>
    <p:sldId id="345" r:id="rId40"/>
    <p:sldId id="364" r:id="rId41"/>
    <p:sldId id="268" r:id="rId42"/>
    <p:sldId id="272" r:id="rId43"/>
    <p:sldId id="274" r:id="rId44"/>
    <p:sldId id="275" r:id="rId45"/>
    <p:sldId id="276" r:id="rId46"/>
    <p:sldId id="277" r:id="rId47"/>
    <p:sldId id="342" r:id="rId48"/>
    <p:sldId id="368" r:id="rId49"/>
    <p:sldId id="347" r:id="rId50"/>
    <p:sldId id="348" r:id="rId51"/>
    <p:sldId id="349" r:id="rId52"/>
    <p:sldId id="269" r:id="rId53"/>
    <p:sldId id="350" r:id="rId54"/>
    <p:sldId id="357" r:id="rId55"/>
    <p:sldId id="358" r:id="rId56"/>
    <p:sldId id="340" r:id="rId57"/>
    <p:sldId id="341" r:id="rId58"/>
    <p:sldId id="366" r:id="rId59"/>
    <p:sldId id="367" r:id="rId60"/>
    <p:sldId id="279" r:id="rId61"/>
    <p:sldId id="343" r:id="rId62"/>
    <p:sldId id="363" r:id="rId63"/>
    <p:sldId id="270" r:id="rId64"/>
    <p:sldId id="372" r:id="rId65"/>
    <p:sldId id="375" r:id="rId66"/>
    <p:sldId id="373" r:id="rId67"/>
    <p:sldId id="336" r:id="rId68"/>
    <p:sldId id="376" r:id="rId69"/>
    <p:sldId id="305" r:id="rId70"/>
    <p:sldId id="377" r:id="rId71"/>
    <p:sldId id="380" r:id="rId72"/>
    <p:sldId id="382" r:id="rId73"/>
    <p:sldId id="378" r:id="rId74"/>
    <p:sldId id="383" r:id="rId75"/>
    <p:sldId id="339" r:id="rId76"/>
    <p:sldId id="385" r:id="rId77"/>
    <p:sldId id="379" r:id="rId78"/>
    <p:sldId id="386" r:id="rId79"/>
    <p:sldId id="306" r:id="rId80"/>
    <p:sldId id="387" r:id="rId81"/>
    <p:sldId id="381" r:id="rId82"/>
    <p:sldId id="388" r:id="rId83"/>
    <p:sldId id="389" r:id="rId84"/>
    <p:sldId id="297" r:id="rId85"/>
    <p:sldId id="356" r:id="rId86"/>
    <p:sldId id="332" r:id="rId87"/>
    <p:sldId id="331" r:id="rId88"/>
    <p:sldId id="298" r:id="rId89"/>
    <p:sldId id="299" r:id="rId90"/>
    <p:sldId id="300" r:id="rId91"/>
    <p:sldId id="301" r:id="rId9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660"/>
  </p:normalViewPr>
  <p:slideViewPr>
    <p:cSldViewPr>
      <p:cViewPr varScale="1">
        <p:scale>
          <a:sx n="52" d="100"/>
          <a:sy n="52" d="100"/>
        </p:scale>
        <p:origin x="79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3819" y="961238"/>
            <a:ext cx="11244045" cy="28793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Pretendard Black" pitchFamily="34" charset="0"/>
                <a:cs typeface="Pretendard Black" pitchFamily="34" charset="0"/>
              </a:rPr>
              <a:t>세상의 모든 영감을 현실로 Tumblbug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833819" y="7243857"/>
            <a:ext cx="9539225" cy="1614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Pretendard Thin" pitchFamily="34" charset="0"/>
                <a:cs typeface="Pretendard Thin" pitchFamily="34" charset="0"/>
              </a:rPr>
              <a:t>W1 </a:t>
            </a:r>
          </a:p>
          <a:p>
            <a:r>
              <a:rPr lang="en-US" sz="3000" dirty="0">
                <a:solidFill>
                  <a:srgbClr val="FFFFFF"/>
                </a:solidFill>
                <a:latin typeface="Pretendard Thin" pitchFamily="34" charset="0"/>
                <a:cs typeface="Pretendard Thin" pitchFamily="34" charset="0"/>
              </a:rPr>
              <a:t>발표자:탁인혁,신희민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310" y="9300286"/>
            <a:ext cx="18341310" cy="14286"/>
            <a:chOff x="-37310" y="9300286"/>
            <a:chExt cx="18341310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37310" y="9300286"/>
              <a:ext cx="18341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5545" y="5151496"/>
            <a:ext cx="10353849" cy="14286"/>
            <a:chOff x="5945545" y="5151496"/>
            <a:chExt cx="10353849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945545" y="5151496"/>
              <a:ext cx="1035384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6955" y="5230202"/>
            <a:ext cx="13218671" cy="14286"/>
            <a:chOff x="7626955" y="5230202"/>
            <a:chExt cx="13218671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680000">
              <a:off x="7626955" y="5230202"/>
              <a:ext cx="13218671" cy="142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812219" y="8190529"/>
            <a:ext cx="3942273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400" dirty="0">
                <a:solidFill>
                  <a:srgbClr val="FFFFFF"/>
                </a:solidFill>
                <a:latin typeface="Pretendard Thin" pitchFamily="34" charset="0"/>
                <a:cs typeface="Pretendard Thin" pitchFamily="34" charset="0"/>
              </a:rPr>
              <a:t>www.miricanvas.com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97740" y="2231207"/>
            <a:ext cx="17247714" cy="90794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메시지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메시지코드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창작자코드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발신 시각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내용</a:t>
            </a:r>
            <a:endParaRPr lang="ko-KR" altLang="en-US" sz="6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팔로우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팔로우코드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팔로잉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팔로워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(FK))</a:t>
            </a:r>
            <a:br>
              <a:rPr lang="ko-KR" altLang="en-US" sz="6600" b="0" dirty="0">
                <a:effectLst/>
                <a:latin typeface="Pretendard"/>
              </a:rPr>
            </a:b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창작자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창작자코드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소개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휴대폰번호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본인인증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주활동지역</a:t>
            </a:r>
            <a:endParaRPr lang="ko-KR" altLang="en-US" sz="6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창작자 정산계좌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입금계좌코드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결제 은행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계좌번호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계좌종류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예금주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통장 사본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식별번호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창작자코드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</a:t>
            </a:r>
            <a:endParaRPr lang="ko-KR" altLang="en-US" sz="6600" b="0" dirty="0">
              <a:effectLst/>
              <a:latin typeface="Pretendard"/>
            </a:endParaRPr>
          </a:p>
          <a:p>
            <a:br>
              <a:rPr lang="ko-KR" altLang="en-US" sz="4000" b="0" dirty="0">
                <a:effectLst/>
              </a:rPr>
            </a:br>
            <a:endParaRPr lang="en-US" sz="40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endParaRPr lang="en-US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65D8A502-06B2-6A8E-BACE-C69C114941E8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6575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82500" y="2223587"/>
            <a:ext cx="17233427" cy="8402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세금계산서 발행정보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lvl="1">
              <a:lnSpc>
                <a:spcPct val="150000"/>
              </a:lnSpc>
            </a:pP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세금계산서코드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발행종류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이메일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성명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상호명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주소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대표자명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사업자명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식별번호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첨부파일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신분증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사업자 등록증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 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창작자코드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업데이트 게시글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업데이트게시글코드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창작자코드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업데이트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게시글내용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에디터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작성시점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날짜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+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시간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둘다필요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좋아요수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(default 0) </a:t>
            </a:r>
            <a:br>
              <a:rPr lang="ko-KR" altLang="en-US" sz="3600" b="0" dirty="0">
                <a:effectLst/>
                <a:latin typeface="Pretendard"/>
              </a:rPr>
            </a:b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업데이트게시글댓글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 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업데이트게시글댓글코드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 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업데이트게시글코드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댓글내용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작성시점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날짜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+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시간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둘다필요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</a:t>
            </a:r>
            <a:br>
              <a:rPr lang="ko-KR" altLang="en-US" sz="4000" b="0" dirty="0">
                <a:effectLst/>
              </a:rPr>
            </a:br>
            <a:endParaRPr lang="en-US" sz="40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endParaRPr lang="en-US" dirty="0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9F60A5F0-DBEA-68E0-0ECE-C6B46AC0E798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9375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82500" y="2231207"/>
            <a:ext cx="17233427" cy="8525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커뮤니티 게시글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커뮤니티게시글코드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 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글유형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의견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응원글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 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커뮤니티게시글내용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작성시점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날짜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+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시간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둘다필요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 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좋아요수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(default 0) </a:t>
            </a:r>
            <a:br>
              <a:rPr lang="ko-KR" altLang="en-US" sz="3200" b="0" dirty="0">
                <a:effectLst/>
                <a:latin typeface="Pretendard"/>
              </a:rPr>
            </a:b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커뮤니티게시글댓글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 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커뮤니티게시글댓글코드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 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커뮤니티게시글코드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댓글내용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좋아요수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작성시점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날짜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+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시간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둘다필요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</a:t>
            </a:r>
            <a:br>
              <a:rPr lang="ko-KR" altLang="en-US" sz="3600" b="1" dirty="0">
                <a:effectLst/>
                <a:latin typeface="Pretendard"/>
              </a:rPr>
            </a:b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커뮤니티 이미지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커뮤니티이미지코드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커뮤니티게시글코드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기존파일이름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시스템파일이름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파일크기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파일등록일</a:t>
            </a:r>
            <a:endParaRPr lang="ko-KR" altLang="en-US" sz="3200" b="0" dirty="0">
              <a:effectLst/>
              <a:latin typeface="Pretendard"/>
            </a:endParaRPr>
          </a:p>
          <a:p>
            <a:br>
              <a:rPr lang="ko-KR" altLang="en-US" sz="4000" b="0" dirty="0">
                <a:effectLst/>
                <a:latin typeface="Pretendard"/>
              </a:rPr>
            </a:br>
            <a:endParaRPr lang="en-US" sz="4000" dirty="0">
              <a:solidFill>
                <a:srgbClr val="000000"/>
              </a:solidFill>
              <a:latin typeface="Pretendard"/>
              <a:cs typeface="Pretendard Black" pitchFamily="34" charset="0"/>
            </a:endParaRPr>
          </a:p>
          <a:p>
            <a:endParaRPr lang="en-US" dirty="0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CB3DD843-2C0D-DBB5-41F4-5FDA52F5D914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6281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82500" y="2231207"/>
            <a:ext cx="16594973" cy="7768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 기본정보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요금제코드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세부 카테고리코드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긴제목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짧은제목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요약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성인인증여부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 상태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 페이지 주소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검색 태그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창작자코드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 영상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영상코드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기존파일이름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시스템파일이름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파일크기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파일등록일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펀딩계획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목표 금액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시작일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시작 시간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종료일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프로젝트계획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 :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 소개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 예산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 일정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 팀 소개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선물 설명</a:t>
            </a:r>
            <a:endParaRPr lang="en-US" dirty="0">
              <a:latin typeface="Pretendard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4C6A7CD-F684-3E81-833A-C077343693DB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0551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173427" y="1765014"/>
            <a:ext cx="16975973" cy="8599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신뢰와안전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]: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프로젝트정책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예상되는 어려움 </a:t>
            </a:r>
            <a:endParaRPr lang="ko-KR" altLang="en-US" sz="32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요금제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요금제코드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요금제이름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수수료 </a:t>
            </a:r>
            <a:endParaRPr lang="ko-KR" altLang="en-US" sz="32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세부 카테고리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세부카테고리코드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세부 카테고리명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카테고리코드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(FK)</a:t>
            </a:r>
            <a:endParaRPr lang="ko-KR" altLang="en-US" sz="32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카테고리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카테고리코드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카테고리명</a:t>
            </a:r>
            <a:endParaRPr lang="ko-KR" altLang="en-US" sz="32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_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대표 이미지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_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대표이미지코드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기존파일이름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시스템파일이름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파일크기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파일등록일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(FK) </a:t>
            </a:r>
            <a:endParaRPr lang="ko-KR" altLang="en-US" sz="3200" b="0" dirty="0">
              <a:effectLst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4C6A7CD-F684-3E81-833A-C077343693DB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8854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82500" y="1790700"/>
            <a:ext cx="16961686" cy="93256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선물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선물코드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설명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수량 제한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예상 전달일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며칠 뒤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배송여부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최소 후원금액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선물가격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</a:t>
            </a:r>
            <a:endParaRPr lang="ko-KR" altLang="en-US" sz="3200" b="0" dirty="0">
              <a:effectLst/>
              <a:latin typeface="Pretendard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아이템설정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]: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i="0" u="none" strike="noStrike" dirty="0">
                <a:solidFill>
                  <a:srgbClr val="000000"/>
                </a:solidFill>
                <a:effectLst/>
                <a:latin typeface="Pretendard"/>
              </a:rPr>
              <a:t>아이템설정코드</a:t>
            </a:r>
            <a:r>
              <a:rPr lang="en-US" altLang="ko-KR" sz="320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i="0" u="none" strike="noStrike" dirty="0">
                <a:solidFill>
                  <a:srgbClr val="000000"/>
                </a:solidFill>
                <a:effectLst/>
                <a:latin typeface="Pretendard"/>
              </a:rPr>
              <a:t>아이템코드</a:t>
            </a:r>
            <a:r>
              <a:rPr lang="en-US" altLang="ko-KR" sz="320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i="0" u="none" strike="noStrike" dirty="0">
                <a:solidFill>
                  <a:srgbClr val="000000"/>
                </a:solidFill>
                <a:effectLst/>
                <a:latin typeface="Pretendard"/>
              </a:rPr>
              <a:t>선물코드</a:t>
            </a:r>
            <a:r>
              <a:rPr lang="en-US" altLang="ko-KR" sz="320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i="0" u="none" strike="noStrike" dirty="0">
                <a:solidFill>
                  <a:srgbClr val="000000"/>
                </a:solidFill>
                <a:effectLst/>
                <a:latin typeface="Pretendard"/>
              </a:rPr>
              <a:t>아이템개수</a:t>
            </a:r>
            <a:endParaRPr lang="ko-KR" altLang="en-US" sz="3200" dirty="0">
              <a:effectLst/>
              <a:latin typeface="Pretendard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아이템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아이템코드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아이템이름  </a:t>
            </a:r>
            <a:endParaRPr lang="ko-KR" altLang="en-US" sz="3200" b="0" dirty="0">
              <a:effectLst/>
              <a:latin typeface="Pretendard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옵션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옵션코드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옵션내용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아이템코드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</a:t>
            </a:r>
            <a:endParaRPr lang="ko-KR" altLang="en-US" sz="3200" b="0" dirty="0">
              <a:effectLst/>
              <a:latin typeface="Pretendard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상품분류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상품분류코드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상품분류명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서류조회</a:t>
            </a:r>
            <a:r>
              <a:rPr lang="en-US" altLang="ko-KR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url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 </a:t>
            </a:r>
            <a:endParaRPr lang="ko-KR" altLang="en-US" sz="3200" b="0" dirty="0">
              <a:effectLst/>
              <a:latin typeface="Pretendard"/>
            </a:endParaRPr>
          </a:p>
          <a:p>
            <a:br>
              <a:rPr lang="ko-KR" altLang="en-US" b="0" dirty="0">
                <a:effectLst/>
              </a:rPr>
            </a:br>
            <a:endParaRPr lang="en-US" dirty="0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4C6A7CD-F684-3E81-833A-C077343693DB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111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97740" y="2263551"/>
            <a:ext cx="16990260" cy="7029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상품분류설정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]: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상품분류설정코드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상품분류코드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질문테이블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질문코드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질문이름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질문내용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답변테이블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답변코드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질문코드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답변내용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인증서류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인증서류코드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기존파일이름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시스템파일이름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파일크기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파일등록일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</a:t>
            </a:r>
            <a:endParaRPr lang="en-US" sz="3200" dirty="0">
              <a:latin typeface="Pretendard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4C6A7CD-F684-3E81-833A-C077343693DB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72916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97740" y="2263551"/>
            <a:ext cx="16747373" cy="7771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광고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 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광고코드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광고분류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단가 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광고진행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광고진행코드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광고코드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시작일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종료일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기획전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기획전코드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기획전이름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시작일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종료일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기획전상세페이지      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기획전설정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기획전설정코드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기획전코드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    </a:t>
            </a:r>
            <a:endParaRPr lang="ko-KR" altLang="en-US" sz="3200" b="0" dirty="0">
              <a:effectLst/>
              <a:latin typeface="Pretendard"/>
            </a:endParaRPr>
          </a:p>
          <a:p>
            <a:pPr>
              <a:lnSpc>
                <a:spcPct val="150000"/>
              </a:lnSpc>
            </a:pPr>
            <a:br>
              <a:rPr lang="ko-KR" altLang="en-US" sz="3200" b="0" dirty="0">
                <a:effectLst/>
                <a:latin typeface="Pretendard"/>
              </a:rPr>
            </a:br>
            <a:endParaRPr lang="en-US" sz="3200" dirty="0">
              <a:latin typeface="Pretendard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4C6A7CD-F684-3E81-833A-C077343693DB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0884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97740" y="2263550"/>
            <a:ext cx="16975973" cy="7029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알림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알림코드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알림분류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활동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/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비활동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읽음여부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알림시점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날짜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+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</a:t>
            </a:r>
            <a:br>
              <a:rPr lang="ko-KR" altLang="en-US" sz="3200" b="0" dirty="0">
                <a:effectLst/>
                <a:latin typeface="Pretendard"/>
              </a:rPr>
            </a:b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문의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메시지 형식</a:t>
            </a:r>
            <a:endParaRPr lang="en-US" altLang="ko-KR" sz="3200" b="0" i="0" u="none" strike="noStrike" dirty="0">
              <a:solidFill>
                <a:srgbClr val="000000"/>
              </a:solidFill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관심목록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관심목록코드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관심유형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좋아요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알림신청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관리자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관리자코드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관리자이름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이메일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비밀번호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직급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  </a:t>
            </a:r>
            <a:endParaRPr lang="ko-KR" altLang="en-US" sz="3200" b="0" dirty="0">
              <a:effectLst/>
              <a:latin typeface="Pretendard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F0CE38CC-EB4A-64AE-1ADB-F4E14D2355AA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6335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97740" y="2263551"/>
            <a:ext cx="16918825" cy="83131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후기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후기코드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후기 내용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후기키워드설정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후기키워드설정코드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후기코드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후기키워드코드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후기키워드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후기키워드코드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후기키워드명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후기이미지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후기이미지코드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기존파일이름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시스템파일이름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파일크기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파일등록일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후기코드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</a:t>
            </a:r>
            <a:br>
              <a:rPr lang="ko-KR" altLang="en-US" sz="3200" b="0" dirty="0">
                <a:effectLst/>
                <a:latin typeface="Pretendard"/>
              </a:rPr>
            </a:br>
            <a:br>
              <a:rPr lang="ko-KR" altLang="en-US" sz="3200" b="0" dirty="0">
                <a:effectLst/>
                <a:latin typeface="Pretendard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ko-KR" altLang="en-US" b="0" dirty="0">
                <a:effectLst/>
              </a:rPr>
            </a:br>
            <a:endParaRPr lang="en-US" dirty="0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F0CE38CC-EB4A-64AE-1ADB-F4E14D2355AA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2896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839" y="3986769"/>
            <a:ext cx="11333333" cy="14286"/>
            <a:chOff x="-22839" y="3986769"/>
            <a:chExt cx="11333333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2839" y="3986769"/>
              <a:ext cx="1133333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4500" y="5151496"/>
            <a:ext cx="10353849" cy="14286"/>
            <a:chOff x="8514500" y="5151496"/>
            <a:chExt cx="103538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514500" y="5151496"/>
              <a:ext cx="1035384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1303" y="5221429"/>
            <a:ext cx="11900251" cy="14286"/>
            <a:chOff x="9821303" y="5221429"/>
            <a:chExt cx="1190025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960000">
              <a:off x="9821303" y="5221429"/>
              <a:ext cx="11900251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92560"/>
            <a:ext cx="18341310" cy="14286"/>
            <a:chOff x="0" y="992560"/>
            <a:chExt cx="18341310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992560"/>
              <a:ext cx="18341310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968931"/>
            <a:ext cx="11333333" cy="14286"/>
            <a:chOff x="0" y="8968931"/>
            <a:chExt cx="11333333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8968931"/>
              <a:ext cx="11333333" cy="142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972943" y="7840362"/>
            <a:ext cx="1025872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400" dirty="0">
                <a:solidFill>
                  <a:srgbClr val="FFFFFF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833823" y="1637558"/>
            <a:ext cx="11881442" cy="160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Pretendard Black" pitchFamily="34" charset="0"/>
                <a:cs typeface="Pretendard Black" pitchFamily="34" charset="0"/>
              </a:rPr>
              <a:t>Contents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-50656" y="3716362"/>
            <a:ext cx="14571697" cy="4785657"/>
            <a:chOff x="-50656" y="3716362"/>
            <a:chExt cx="14571697" cy="478565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50656" y="4983201"/>
              <a:ext cx="11333333" cy="14286"/>
              <a:chOff x="-50656" y="4983201"/>
              <a:chExt cx="11333333" cy="142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-50656" y="4983201"/>
                <a:ext cx="11333333" cy="142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5979634"/>
              <a:ext cx="11333333" cy="14286"/>
              <a:chOff x="0" y="5979634"/>
              <a:chExt cx="11333333" cy="142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0" y="5979634"/>
                <a:ext cx="11333333" cy="1428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0" y="7972498"/>
              <a:ext cx="11333333" cy="14286"/>
              <a:chOff x="0" y="7972498"/>
              <a:chExt cx="11333333" cy="142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0" y="7972498"/>
                <a:ext cx="11333333" cy="142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0" y="6976066"/>
              <a:ext cx="11333333" cy="14286"/>
              <a:chOff x="0" y="6976066"/>
              <a:chExt cx="11333333" cy="142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0" y="6976066"/>
                <a:ext cx="11333333" cy="14286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1972946" y="3854629"/>
              <a:ext cx="1025872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kern="0" spc="4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00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2053615" y="3722007"/>
              <a:ext cx="2453496" cy="7942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03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972943" y="4851057"/>
              <a:ext cx="102587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kern="0" spc="4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01</a:t>
              </a:r>
              <a:endParaRPr lang="en-US" dirty="0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2063143" y="4718438"/>
              <a:ext cx="673895" cy="7928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04</a:t>
              </a:r>
              <a:endParaRPr lang="en-US" dirty="0"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972943" y="5847495"/>
              <a:ext cx="1025872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kern="0" spc="4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02</a:t>
              </a:r>
              <a:endParaRPr lang="en-US" dirty="0"/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2053619" y="5714876"/>
              <a:ext cx="2467422" cy="7942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08</a:t>
              </a:r>
              <a:endParaRPr lang="en-US" dirty="0"/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972943" y="6843924"/>
              <a:ext cx="1025872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kern="0" spc="4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03</a:t>
              </a:r>
              <a:endParaRPr lang="en-US" dirty="0"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12053619" y="6711305"/>
              <a:ext cx="2453489" cy="7942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12</a:t>
              </a:r>
              <a:endParaRPr lang="en-US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2053619" y="7707733"/>
              <a:ext cx="2445994" cy="7942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15</a:t>
              </a:r>
              <a:endParaRPr lang="en-US" dirty="0"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2674867" y="3716362"/>
              <a:ext cx="4482898" cy="7999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kern="0" spc="2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팀원소개</a:t>
              </a:r>
              <a:endParaRPr lang="en-US" dirty="0"/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2674867" y="4712790"/>
              <a:ext cx="4482898" cy="7999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kern="0" spc="2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요구분석</a:t>
              </a:r>
              <a:endParaRPr lang="en-US" dirty="0"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2674867" y="7702086"/>
              <a:ext cx="4482898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000" kern="0" spc="2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시연 </a:t>
              </a:r>
              <a:r>
                <a:rPr lang="en-US" sz="3000" kern="0" spc="200" dirty="0" err="1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후기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2674867" y="6705657"/>
              <a:ext cx="4482898" cy="7999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kern="0" spc="2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기능구현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2674867" y="5709219"/>
              <a:ext cx="4482898" cy="7999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kern="0" spc="200" dirty="0">
                  <a:solidFill>
                    <a:srgbClr val="FFFFFF"/>
                  </a:solidFill>
                  <a:latin typeface="Pretendard Thin" pitchFamily="34" charset="0"/>
                  <a:cs typeface="Pretendard Thin" pitchFamily="34" charset="0"/>
                </a:rPr>
                <a:t>DB설계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97741" y="2263551"/>
            <a:ext cx="16523544" cy="1146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응원권제목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응원권금액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선착순수량제한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응원권미션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응원권설정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응원권설정코드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응원권옵션코드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응원권옵션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응원권옵션코드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옵션명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발급방식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카드정보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등록카드코드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분류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카드번호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유효기간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카드 비밀번호 앞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자리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식별번호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사업자등록번호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생년월일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 </a:t>
            </a:r>
            <a:endParaRPr lang="ko-KR" altLang="en-US" sz="3200" b="0" dirty="0">
              <a:effectLst/>
              <a:latin typeface="Pretendard"/>
            </a:endParaRPr>
          </a:p>
          <a:p>
            <a:pPr>
              <a:lnSpc>
                <a:spcPct val="150000"/>
              </a:lnSpc>
            </a:pPr>
            <a:br>
              <a:rPr lang="ko-KR" altLang="en-US" sz="3200" b="0" dirty="0">
                <a:effectLst/>
                <a:latin typeface="Pretendard"/>
              </a:rPr>
            </a:br>
            <a:br>
              <a:rPr lang="ko-KR" altLang="en-US" sz="3200" b="0" dirty="0">
                <a:effectLst/>
                <a:latin typeface="Pretendard"/>
              </a:rPr>
            </a:b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 </a:t>
            </a:r>
            <a:endParaRPr lang="ko-KR" altLang="en-US" sz="3200" b="0" dirty="0">
              <a:effectLst/>
              <a:latin typeface="Pretendard"/>
            </a:endParaRPr>
          </a:p>
          <a:p>
            <a:pPr>
              <a:lnSpc>
                <a:spcPct val="150000"/>
              </a:lnSpc>
            </a:pPr>
            <a:br>
              <a:rPr lang="ko-KR" altLang="en-US" sz="3200" b="0" dirty="0">
                <a:effectLst/>
                <a:latin typeface="Pretendard"/>
              </a:rPr>
            </a:br>
            <a:endParaRPr lang="en-US" sz="3200" dirty="0">
              <a:latin typeface="Pretendard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F0CE38CC-EB4A-64AE-1ADB-F4E14D2355AA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0187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97740" y="2263551"/>
            <a:ext cx="16947399" cy="87408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계좌정보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등록계좌코드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결제 은행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계좌번호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분류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예금주명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식별번호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사업자등록번호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생년월일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결제수단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결제수단코드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등록카드코드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등록계좌코드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기본결제등록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후원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&amp;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결제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후원일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선물코드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총결제예정금액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추가후원금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배송지코드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선물전달완료일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결제상태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결제수단코드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 	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</a:t>
            </a:r>
            <a:br>
              <a:rPr lang="ko-KR" altLang="en-US" sz="3200" b="0" dirty="0">
                <a:effectLst/>
                <a:latin typeface="Pretendard"/>
              </a:rPr>
            </a:b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 </a:t>
            </a:r>
            <a:endParaRPr lang="ko-KR" altLang="en-US" sz="3200" b="0" dirty="0">
              <a:effectLst/>
              <a:latin typeface="Pretendard"/>
            </a:endParaRPr>
          </a:p>
          <a:p>
            <a:br>
              <a:rPr lang="ko-KR" altLang="en-US" sz="3200" b="0" dirty="0">
                <a:effectLst/>
                <a:latin typeface="Pretendard"/>
              </a:rPr>
            </a:br>
            <a:endParaRPr lang="en-US" sz="3200" dirty="0">
              <a:latin typeface="Pretendard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F0CE38CC-EB4A-64AE-1ADB-F4E14D2355AA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47223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97740" y="2263550"/>
            <a:ext cx="16990260" cy="70788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첨부파일테이블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Pretendard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첨부파일코드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기존파일이름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시스템파일이름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파일경로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입금계좌코드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세금계산서코드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커뮤니티게시글코드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 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(FK), 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파일분류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영상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이미지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파일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후기코드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ko-KR" altLang="en-US" sz="3200" b="0" dirty="0">
                <a:effectLst/>
                <a:latin typeface="Pretendard"/>
              </a:rPr>
            </a:b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*프로젝트코드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-&gt;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인증서류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프로젝트영상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프로젝트대표이미지</a:t>
            </a:r>
            <a:endParaRPr lang="ko-KR" altLang="en-US" sz="3200" b="0" dirty="0">
              <a:effectLst/>
              <a:latin typeface="Pretendard"/>
            </a:endParaRPr>
          </a:p>
          <a:p>
            <a:br>
              <a:rPr lang="ko-KR" altLang="en-US" sz="3200" b="0" dirty="0">
                <a:effectLst/>
                <a:latin typeface="Pretendard"/>
              </a:rPr>
            </a:br>
            <a:br>
              <a:rPr lang="ko-KR" altLang="en-US" sz="3200" b="0" dirty="0">
                <a:effectLst/>
                <a:latin typeface="Pretendard"/>
              </a:rPr>
            </a:b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 </a:t>
            </a:r>
            <a:endParaRPr lang="ko-KR" altLang="en-US" sz="3200" b="0" dirty="0">
              <a:effectLst/>
              <a:latin typeface="Pretendard"/>
            </a:endParaRPr>
          </a:p>
          <a:p>
            <a:br>
              <a:rPr lang="ko-KR" altLang="en-US" sz="3200" b="0" dirty="0">
                <a:effectLst/>
                <a:latin typeface="Pretendard"/>
              </a:rPr>
            </a:br>
            <a:endParaRPr lang="en-US" sz="3200" dirty="0">
              <a:latin typeface="Pretendard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F0CE38CC-EB4A-64AE-1ADB-F4E14D2355AA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0815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1064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09431" y="1403915"/>
            <a:ext cx="2822115" cy="14286"/>
            <a:chOff x="13909431" y="1403915"/>
            <a:chExt cx="282211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909431" y="1403915"/>
              <a:ext cx="282211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5806" y="1405691"/>
            <a:ext cx="4095783" cy="14286"/>
            <a:chOff x="14745806" y="1405691"/>
            <a:chExt cx="409578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220000">
              <a:off x="14745806" y="1405691"/>
              <a:ext cx="4095783" cy="14286"/>
            </a:xfrm>
            <a:prstGeom prst="rect">
              <a:avLst/>
            </a:prstGeom>
          </p:spPr>
        </p:pic>
      </p:grpSp>
      <p:pic>
        <p:nvPicPr>
          <p:cNvPr id="4" name="그림 3" descr="지도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62DF32D0-6D8C-CEE8-5F05-823692D47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5" y="10951"/>
            <a:ext cx="17125689" cy="1023652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04370" y="1182857"/>
            <a:ext cx="428571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05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554971" y="704430"/>
            <a:ext cx="12202094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ERD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1064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09431" y="1403915"/>
            <a:ext cx="2822115" cy="14286"/>
            <a:chOff x="13909431" y="1403915"/>
            <a:chExt cx="282211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909431" y="1403915"/>
              <a:ext cx="282211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5806" y="1405691"/>
            <a:ext cx="4095783" cy="14286"/>
            <a:chOff x="14745806" y="1405691"/>
            <a:chExt cx="409578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220000">
              <a:off x="14745806" y="1405691"/>
              <a:ext cx="4095783" cy="142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4370" y="1182857"/>
            <a:ext cx="428571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05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554971" y="704430"/>
            <a:ext cx="122020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E</a:t>
            </a:r>
            <a:r>
              <a:rPr lang="en-US" altLang="ko-KR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X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RD</a:t>
            </a:r>
            <a:endParaRPr lang="en-US" dirty="0"/>
          </a:p>
        </p:txBody>
      </p:sp>
      <p:pic>
        <p:nvPicPr>
          <p:cNvPr id="8" name="그림 7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85F4E5D9-610F-1639-949F-92DF8FE053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2" r="537"/>
          <a:stretch/>
        </p:blipFill>
        <p:spPr>
          <a:xfrm>
            <a:off x="3193576" y="141951"/>
            <a:ext cx="15080137" cy="101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8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1064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09431" y="1403915"/>
            <a:ext cx="2822115" cy="14286"/>
            <a:chOff x="13909431" y="1403915"/>
            <a:chExt cx="282211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909431" y="1403915"/>
              <a:ext cx="282211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5806" y="1405691"/>
            <a:ext cx="4095783" cy="14286"/>
            <a:chOff x="14745806" y="1405691"/>
            <a:chExt cx="409578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220000">
              <a:off x="14745806" y="1405691"/>
              <a:ext cx="4095783" cy="142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4370" y="1182857"/>
            <a:ext cx="428571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05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554971" y="704430"/>
            <a:ext cx="122020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E</a:t>
            </a:r>
            <a:r>
              <a:rPr lang="en-US" altLang="ko-KR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X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RD</a:t>
            </a:r>
            <a:endParaRPr lang="en-US" dirty="0"/>
          </a:p>
        </p:txBody>
      </p:sp>
      <p:pic>
        <p:nvPicPr>
          <p:cNvPr id="8" name="그림 7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85F4E5D9-610F-1639-949F-92DF8FE053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8" t="46195"/>
          <a:stretch/>
        </p:blipFill>
        <p:spPr>
          <a:xfrm>
            <a:off x="9558759" y="238048"/>
            <a:ext cx="5682642" cy="9328545"/>
          </a:xfrm>
          <a:prstGeom prst="rect">
            <a:avLst/>
          </a:prstGeom>
        </p:spPr>
      </p:pic>
      <p:pic>
        <p:nvPicPr>
          <p:cNvPr id="2" name="그림 1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2F67EB07-EF81-077B-21FE-047B57775F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8" b="53146"/>
          <a:stretch/>
        </p:blipFill>
        <p:spPr>
          <a:xfrm>
            <a:off x="3276600" y="704430"/>
            <a:ext cx="5595030" cy="79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1064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09431" y="1403915"/>
            <a:ext cx="2822115" cy="14286"/>
            <a:chOff x="13909431" y="1403915"/>
            <a:chExt cx="282211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909431" y="1403915"/>
              <a:ext cx="282211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5806" y="1405691"/>
            <a:ext cx="4095783" cy="14286"/>
            <a:chOff x="14745806" y="1405691"/>
            <a:chExt cx="409578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220000">
              <a:off x="14745806" y="1405691"/>
              <a:ext cx="4095783" cy="142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4370" y="1182857"/>
            <a:ext cx="428571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05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554971" y="704430"/>
            <a:ext cx="122020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E</a:t>
            </a:r>
            <a:r>
              <a:rPr lang="en-US" altLang="ko-KR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X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RD</a:t>
            </a:r>
            <a:endParaRPr lang="en-US" dirty="0"/>
          </a:p>
        </p:txBody>
      </p:sp>
      <p:pic>
        <p:nvPicPr>
          <p:cNvPr id="4" name="그림 3" descr="텍스트, 도표, 스크린샷, 평행이(가) 표시된 사진&#10;&#10;자동 생성된 설명">
            <a:extLst>
              <a:ext uri="{FF2B5EF4-FFF2-40B4-BE49-F238E27FC236}">
                <a16:creationId xmlns:a16="http://schemas.microsoft.com/office/drawing/2014/main" id="{65A5DAC9-6756-81ED-2E07-3B4B62B3D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41" y="-62086"/>
            <a:ext cx="10532423" cy="100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3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68911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746" y="6629071"/>
            <a:ext cx="7535572" cy="14286"/>
            <a:chOff x="907746" y="6629071"/>
            <a:chExt cx="753557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07746" y="6629071"/>
              <a:ext cx="753557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3008" y="6636905"/>
            <a:ext cx="8359825" cy="14286"/>
            <a:chOff x="-1343008" y="6636905"/>
            <a:chExt cx="835982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960000">
              <a:off x="-1343008" y="6636905"/>
              <a:ext cx="8359825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467893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3. </a:t>
            </a:r>
            <a:r>
              <a:rPr lang="ko-KR" alt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 정의 </a:t>
            </a:r>
            <a:endParaRPr lang="en-US" b="1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4876800" y="3291137"/>
            <a:ext cx="19802912" cy="7632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진행일정</a:t>
            </a:r>
            <a:endParaRPr lang="en-US" sz="3600" b="1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endParaRPr lang="en-US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06/04(일) :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각자 기능 분석 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(</a:t>
            </a:r>
            <a:r>
              <a:rPr lang="en-US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개인과제</a:t>
            </a: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) 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06/05 (월) :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 확정</a:t>
            </a:r>
            <a:endParaRPr lang="en-US" altLang="ko-KR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06/06 (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화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) :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-   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개발환경구축 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(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생성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, DB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계정연동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등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 )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회원가입,로그인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/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로그아웃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같이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구현하며 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MVC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파악 </a:t>
            </a:r>
            <a:endParaRPr lang="en-US" altLang="ko-KR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역할분담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: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회원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/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프로젝트시작</a:t>
            </a:r>
            <a:endParaRPr lang="en-US" altLang="ko-KR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 </a:t>
            </a:r>
            <a:endParaRPr lang="en-US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endParaRPr lang="en-US" sz="40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38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2217" y="2044017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08C32024-A326-6091-7981-3304D48C07E4}"/>
              </a:ext>
            </a:extLst>
          </p:cNvPr>
          <p:cNvSpPr txBox="1"/>
          <p:nvPr/>
        </p:nvSpPr>
        <p:spPr>
          <a:xfrm>
            <a:off x="1447800" y="2503996"/>
            <a:ext cx="16521114" cy="6740307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로그인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로그아웃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프로필 페이지 조회 </a:t>
            </a:r>
            <a:br>
              <a:rPr lang="ko-KR" altLang="en-US" sz="3600" b="0" dirty="0">
                <a:effectLst/>
                <a:latin typeface="Pretendard"/>
              </a:rPr>
            </a:b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계정 등록 </a:t>
            </a:r>
            <a:r>
              <a:rPr lang="en-US" altLang="ko-KR" sz="3600" b="0" i="0" u="none" strike="noStrike" dirty="0">
                <a:effectLst/>
                <a:latin typeface="Pretendard"/>
              </a:rPr>
              <a:t>(</a:t>
            </a:r>
            <a:r>
              <a:rPr lang="ko-KR" altLang="en-US" sz="3600" b="0" i="0" u="none" strike="noStrike" dirty="0">
                <a:effectLst/>
                <a:latin typeface="Pretendard"/>
              </a:rPr>
              <a:t>회원가입</a:t>
            </a:r>
            <a:r>
              <a:rPr lang="en-US" altLang="ko-KR" sz="3600" b="0" i="0" u="none" strike="noStrike" dirty="0">
                <a:effectLst/>
                <a:latin typeface="Pretendard"/>
              </a:rPr>
              <a:t>)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계정 삭제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회원탈퇴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 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계정 정보 조회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계정 정보 변경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이메일 변경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&amp;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인증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         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비밀번호 변경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연락처 변경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&amp;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인증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카카오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페이스북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네이버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애플계정 연동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회원탈퇴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 </a:t>
            </a:r>
            <a:br>
              <a:rPr lang="ko-KR" altLang="en-US" sz="3600" b="0" dirty="0">
                <a:effectLst/>
                <a:latin typeface="Pretendard"/>
              </a:rPr>
            </a:b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프로필 정보 조회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프로필 정보 변경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프로필사진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이름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사용자이름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소개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아이디어스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주소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웹사이트 </a:t>
            </a:r>
            <a:r>
              <a:rPr lang="en-US" altLang="ko-KR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프라이버시 변경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 </a:t>
            </a:r>
            <a:br>
              <a:rPr lang="ko-KR" altLang="en-US" sz="3600" b="0" dirty="0">
                <a:effectLst/>
              </a:rPr>
            </a:b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 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알림설정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조회 </a:t>
            </a:r>
            <a:endParaRPr lang="ko-KR" altLang="en-US" sz="3600" b="0" dirty="0">
              <a:effectLst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614E0482-7FEE-97AC-943D-80F31DB42D78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기능 분류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05761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2217" y="2044017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08C32024-A326-6091-7981-3304D48C07E4}"/>
              </a:ext>
            </a:extLst>
          </p:cNvPr>
          <p:cNvSpPr txBox="1"/>
          <p:nvPr/>
        </p:nvSpPr>
        <p:spPr>
          <a:xfrm>
            <a:off x="1697567" y="2794550"/>
            <a:ext cx="16590433" cy="7747643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-  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알림설정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 변경 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메세지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프로젝트 업데이트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알림신청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 프로젝트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좋아한 프로젝트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팔로잉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 프로젝트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마케팅메일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) </a:t>
            </a:r>
            <a:br>
              <a:rPr lang="ko-KR" altLang="en-US" sz="3600" b="0" dirty="0">
                <a:effectLst/>
              </a:rPr>
            </a:b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팔로우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 등록 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: &lt;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팔로워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-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팔로잉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&gt;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등록 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팔로우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 조회 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팔로잉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팔로워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후원한 창작자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3600" b="0" i="0" u="none" strike="noStrike" dirty="0">
              <a:effectLst/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3600" dirty="0"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 err="1">
                <a:effectLst/>
                <a:latin typeface="Arial" panose="020B0604020202020204" pitchFamily="34" charset="0"/>
              </a:rPr>
              <a:t>팔로우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 삭제  </a:t>
            </a:r>
            <a:br>
              <a:rPr lang="ko-KR" altLang="en-US" sz="3600" b="0" dirty="0">
                <a:effectLst/>
              </a:rPr>
            </a:b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결제수단 목록조회  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결제수단 추가 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: 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카드 추가</a:t>
            </a: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, 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계좌추가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effectLst/>
                <a:latin typeface="Arial" panose="020B0604020202020204" pitchFamily="34" charset="0"/>
              </a:rPr>
              <a:t>결제수단 삭제 </a:t>
            </a:r>
            <a:endParaRPr lang="ko-KR" altLang="en-US" sz="3600" b="0" dirty="0">
              <a:effectLst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614E0482-7FEE-97AC-943D-80F31DB42D78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기능 분류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6664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1064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051" y="6603132"/>
            <a:ext cx="7587450" cy="14286"/>
            <a:chOff x="1351051" y="6603132"/>
            <a:chExt cx="758745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51051" y="6603132"/>
              <a:ext cx="758745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79406" y="999922"/>
            <a:ext cx="66238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"/>
                <a:cs typeface="Pretendard Black" pitchFamily="34" charset="0"/>
              </a:rPr>
              <a:t>0. </a:t>
            </a:r>
            <a:r>
              <a:rPr lang="en-US" sz="4000" b="1" kern="0" spc="-100" dirty="0" err="1">
                <a:solidFill>
                  <a:srgbClr val="000000"/>
                </a:solidFill>
                <a:latin typeface="Pretendard"/>
                <a:cs typeface="Pretendard Black" pitchFamily="34" charset="0"/>
              </a:rPr>
              <a:t>팀원</a:t>
            </a:r>
            <a:r>
              <a:rPr lang="ko-KR" altLang="en-US" sz="4000" b="1" kern="0" spc="-100" dirty="0">
                <a:solidFill>
                  <a:srgbClr val="000000"/>
                </a:solidFill>
                <a:latin typeface="Pretendard"/>
                <a:cs typeface="Pretendard Black" pitchFamily="34" charset="0"/>
              </a:rPr>
              <a:t> 및 역할 소개</a:t>
            </a:r>
            <a:endParaRPr lang="en-US" b="1" dirty="0">
              <a:latin typeface="Pretendar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7111" y="3117833"/>
            <a:ext cx="8567586" cy="1663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팀장</a:t>
            </a:r>
            <a:r>
              <a:rPr lang="en-US" sz="3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:		</a:t>
            </a:r>
            <a:r>
              <a:rPr lang="en-US" sz="36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탁인혁</a:t>
            </a:r>
            <a:r>
              <a:rPr lang="en-US" sz="3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- </a:t>
            </a:r>
            <a:r>
              <a:rPr lang="en-US" sz="36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코딩총괄</a:t>
            </a:r>
            <a:endParaRPr lang="en-US" sz="36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기술고문</a:t>
            </a:r>
            <a:r>
              <a:rPr lang="en-US" sz="3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:	신희민 - </a:t>
            </a:r>
            <a:r>
              <a:rPr lang="en-US" sz="36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코딩총괄</a:t>
            </a:r>
            <a:r>
              <a:rPr lang="en-US" sz="3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 </a:t>
            </a:r>
            <a:endParaRPr lang="en-US"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-256500" y="1201900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091317" y="5030602"/>
            <a:ext cx="13194385" cy="14286"/>
            <a:chOff x="5091317" y="5030602"/>
            <a:chExt cx="1319438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091317" y="5030602"/>
              <a:ext cx="13194385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447111" y="5349463"/>
            <a:ext cx="9072234" cy="5012526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팀원:</a:t>
            </a:r>
          </a:p>
          <a:p>
            <a:pPr algn="just">
              <a:lnSpc>
                <a:spcPct val="150000"/>
              </a:lnSpc>
            </a:pP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윤재민</a:t>
            </a:r>
            <a:r>
              <a:rPr lang="en-US" sz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 </a:t>
            </a: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기능구현</a:t>
            </a:r>
            <a:endParaRPr lang="en-US" sz="36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홍성철</a:t>
            </a:r>
            <a:r>
              <a:rPr lang="en-US" sz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 </a:t>
            </a: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기능구현</a:t>
            </a:r>
            <a:endParaRPr lang="en-US" sz="36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이예진</a:t>
            </a:r>
            <a:r>
              <a:rPr lang="en-US" sz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 </a:t>
            </a: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기능구현</a:t>
            </a:r>
            <a:endParaRPr lang="en-US" sz="36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36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36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36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설경인</a:t>
            </a:r>
            <a:r>
              <a:rPr lang="en-US" sz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 </a:t>
            </a: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기능구현</a:t>
            </a:r>
            <a:endParaRPr lang="en-US" sz="36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박진용</a:t>
            </a:r>
            <a:r>
              <a:rPr lang="en-US" sz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 </a:t>
            </a:r>
            <a:r>
              <a:rPr lang="en-US" sz="36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기능구현</a:t>
            </a:r>
            <a:endParaRPr lang="en-US" sz="36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1179350" y="6595897"/>
            <a:ext cx="8527127" cy="14286"/>
            <a:chOff x="-1179350" y="6595897"/>
            <a:chExt cx="852712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080000">
              <a:off x="-1179350" y="6595897"/>
              <a:ext cx="8527127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2217" y="2044017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08C32024-A326-6091-7981-3304D48C07E4}"/>
              </a:ext>
            </a:extLst>
          </p:cNvPr>
          <p:cNvSpPr txBox="1"/>
          <p:nvPr/>
        </p:nvSpPr>
        <p:spPr>
          <a:xfrm>
            <a:off x="1447800" y="2503996"/>
            <a:ext cx="13944600" cy="5818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배송지 목록조회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배송지 추가 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완료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배송지 정보 변경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(+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기본 배송지 등록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 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배송지 삭제 </a:t>
            </a:r>
            <a:br>
              <a:rPr lang="ko-KR" altLang="en-US" sz="3600" b="0" dirty="0">
                <a:effectLst/>
              </a:rPr>
            </a:b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응원권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목록 조회  </a:t>
            </a:r>
            <a:br>
              <a:rPr lang="ko-KR" altLang="en-US" sz="3600" b="0" dirty="0">
                <a:effectLst/>
              </a:rPr>
            </a:b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메세지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보내기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메세지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조회 </a:t>
            </a:r>
            <a:endParaRPr lang="ko-KR" altLang="en-US" sz="3600" b="0" dirty="0">
              <a:effectLst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614E0482-7FEE-97AC-943D-80F31DB42D78}"/>
              </a:ext>
            </a:extLst>
          </p:cNvPr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기능 분류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22740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68911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746" y="6629071"/>
            <a:ext cx="7535572" cy="14286"/>
            <a:chOff x="907746" y="6629071"/>
            <a:chExt cx="753557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07746" y="6629071"/>
              <a:ext cx="753557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3008" y="6636905"/>
            <a:ext cx="8359825" cy="14286"/>
            <a:chOff x="-1343008" y="6636905"/>
            <a:chExt cx="835982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960000">
              <a:off x="-1343008" y="6636905"/>
              <a:ext cx="8359825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FF67F816-226F-A363-1723-2806D8F2A7FF}"/>
              </a:ext>
            </a:extLst>
          </p:cNvPr>
          <p:cNvSpPr txBox="1"/>
          <p:nvPr/>
        </p:nvSpPr>
        <p:spPr>
          <a:xfrm>
            <a:off x="1825722" y="977286"/>
            <a:ext cx="66238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100" dirty="0">
                <a:solidFill>
                  <a:srgbClr val="000000"/>
                </a:solidFill>
                <a:latin typeface="Pretendard Black" pitchFamily="34" charset="0"/>
              </a:rPr>
              <a:t>기능 분류 </a:t>
            </a:r>
            <a:endParaRPr lang="en-US" b="1" dirty="0"/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08C32024-A326-6091-7981-3304D48C07E4}"/>
              </a:ext>
            </a:extLst>
          </p:cNvPr>
          <p:cNvSpPr txBox="1"/>
          <p:nvPr/>
        </p:nvSpPr>
        <p:spPr>
          <a:xfrm>
            <a:off x="5143397" y="3238500"/>
            <a:ext cx="12887427" cy="10809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프로젝트 만들기 </a:t>
            </a:r>
            <a:r>
              <a:rPr lang="en-US" altLang="ko-KR" sz="3600" b="0" i="0" u="none" strike="noStrike" dirty="0">
                <a:effectLst/>
                <a:latin typeface="Pretendard"/>
              </a:rPr>
              <a:t>: </a:t>
            </a:r>
            <a:r>
              <a:rPr lang="ko-KR" altLang="en-US" sz="3600" b="0" i="0" u="none" strike="noStrike" dirty="0">
                <a:effectLst/>
                <a:latin typeface="Pretendard"/>
              </a:rPr>
              <a:t>키워드</a:t>
            </a:r>
            <a:r>
              <a:rPr lang="en-US" altLang="ko-KR" sz="3600" b="0" i="0" u="none" strike="noStrike" dirty="0"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effectLst/>
                <a:latin typeface="Pretendard"/>
              </a:rPr>
              <a:t>요약</a:t>
            </a:r>
            <a:r>
              <a:rPr lang="en-US" altLang="ko-KR" sz="3600" b="0" i="0" u="none" strike="noStrike" dirty="0"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effectLst/>
                <a:latin typeface="Pretendard"/>
              </a:rPr>
              <a:t>요금제 선택 </a:t>
            </a:r>
            <a:r>
              <a:rPr lang="en-US" altLang="ko-KR" sz="3600" b="0" i="0" u="none" strike="noStrike" dirty="0">
                <a:effectLst/>
                <a:latin typeface="Pretendard"/>
              </a:rPr>
              <a:t>-&gt; </a:t>
            </a:r>
            <a:r>
              <a:rPr lang="ko-KR" altLang="en-US" sz="3600" b="0" i="0" u="none" strike="noStrike" dirty="0">
                <a:effectLst/>
                <a:latin typeface="Pretendard"/>
              </a:rPr>
              <a:t>완료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프로젝트 수정하기 </a:t>
            </a:r>
            <a:r>
              <a:rPr lang="en-US" altLang="ko-KR" sz="3600" b="0" i="0" u="none" strike="noStrike" dirty="0">
                <a:effectLst/>
                <a:latin typeface="Pretendard"/>
              </a:rPr>
              <a:t>('</a:t>
            </a:r>
            <a:r>
              <a:rPr lang="ko-KR" altLang="en-US" sz="3600" b="0" i="0" u="none" strike="noStrike" dirty="0">
                <a:effectLst/>
                <a:latin typeface="Pretendard"/>
              </a:rPr>
              <a:t>프로젝트 관리</a:t>
            </a:r>
            <a:r>
              <a:rPr lang="en-US" altLang="ko-KR" sz="3600" b="0" i="0" u="none" strike="noStrike" dirty="0">
                <a:effectLst/>
                <a:latin typeface="Pretendard"/>
              </a:rPr>
              <a:t>')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프로젝트 목록조회 </a:t>
            </a:r>
            <a:r>
              <a:rPr lang="en-US" altLang="ko-KR" sz="3600" b="0" i="0" u="none" strike="noStrike" dirty="0">
                <a:effectLst/>
                <a:latin typeface="Pretendard"/>
              </a:rPr>
              <a:t>(+ </a:t>
            </a:r>
            <a:r>
              <a:rPr lang="ko-KR" altLang="en-US" sz="3600" b="0" i="0" u="none" strike="noStrike" dirty="0">
                <a:effectLst/>
                <a:latin typeface="Pretendard"/>
              </a:rPr>
              <a:t>프로젝트 검색하기 </a:t>
            </a:r>
            <a:r>
              <a:rPr lang="en-US" altLang="ko-KR" sz="3600" b="0" i="0" u="none" strike="noStrike" dirty="0">
                <a:effectLst/>
                <a:latin typeface="Pretendard"/>
              </a:rPr>
              <a:t>)  -&gt; </a:t>
            </a:r>
            <a:r>
              <a:rPr lang="ko-KR" altLang="en-US" sz="3600" b="0" i="0" u="none" strike="noStrike" dirty="0">
                <a:effectLst/>
                <a:latin typeface="Pretendard"/>
              </a:rPr>
              <a:t>진행중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프로젝트 상세조회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프로젝트 삭제 </a:t>
            </a:r>
            <a:endParaRPr lang="en-US" altLang="ko-KR" sz="3600" b="0" i="0" u="none" strike="noStrike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관심 프로젝트 목록 조회 </a:t>
            </a:r>
            <a:r>
              <a:rPr lang="en-US" altLang="ko-KR" sz="3600" b="0" i="0" u="none" strike="noStrike" dirty="0">
                <a:effectLst/>
                <a:latin typeface="Pretendard"/>
              </a:rPr>
              <a:t>: </a:t>
            </a:r>
            <a:r>
              <a:rPr lang="ko-KR" altLang="en-US" sz="3600" b="0" i="0" u="none" strike="noStrike" dirty="0">
                <a:effectLst/>
                <a:latin typeface="Pretendard"/>
              </a:rPr>
              <a:t>전체</a:t>
            </a:r>
            <a:r>
              <a:rPr lang="en-US" altLang="ko-KR" sz="3600" b="0" i="0" u="none" strike="noStrike" dirty="0"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effectLst/>
                <a:latin typeface="Pretendard"/>
              </a:rPr>
              <a:t>좋아한</a:t>
            </a:r>
            <a:r>
              <a:rPr lang="en-US" altLang="ko-KR" sz="3600" b="0" i="0" u="none" strike="noStrike" dirty="0">
                <a:effectLst/>
                <a:latin typeface="Pretendard"/>
              </a:rPr>
              <a:t>, </a:t>
            </a:r>
            <a:r>
              <a:rPr lang="ko-KR" altLang="en-US" sz="3600" b="0" i="0" u="none" strike="noStrike" dirty="0" err="1">
                <a:effectLst/>
                <a:latin typeface="Pretendard"/>
              </a:rPr>
              <a:t>알림신청</a:t>
            </a:r>
            <a:r>
              <a:rPr lang="ko-KR" altLang="en-US" sz="3600" b="0" i="0" u="none" strike="noStrike" dirty="0">
                <a:effectLst/>
                <a:latin typeface="Pretendard"/>
              </a:rPr>
              <a:t>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관심 프로젝트 등록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effectLst/>
                <a:latin typeface="Pretendard"/>
              </a:rPr>
              <a:t>관심 프로젝트 삭제 </a:t>
            </a:r>
            <a:endParaRPr lang="ko-KR" altLang="en-US" sz="3600" b="0" dirty="0">
              <a:effectLst/>
              <a:latin typeface="Pretendard"/>
            </a:endParaRPr>
          </a:p>
          <a:p>
            <a:pPr marL="57150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ko-KR" altLang="en-US" sz="3600" b="0" dirty="0">
                <a:effectLst/>
                <a:latin typeface="Pretendard"/>
              </a:rPr>
            </a:br>
            <a:br>
              <a:rPr lang="ko-KR" altLang="en-US" sz="3600" b="0" dirty="0">
                <a:effectLst/>
                <a:latin typeface="Pretendard"/>
              </a:rPr>
            </a:br>
            <a:br>
              <a:rPr lang="ko-KR" altLang="en-US" sz="3600" b="0" dirty="0">
                <a:effectLst/>
                <a:latin typeface="Pretendard"/>
              </a:rPr>
            </a:br>
            <a:endParaRPr lang="en-US" sz="3600" dirty="0"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6741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68911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746" y="6629071"/>
            <a:ext cx="7535572" cy="14286"/>
            <a:chOff x="907746" y="6629071"/>
            <a:chExt cx="753557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07746" y="6629071"/>
              <a:ext cx="753557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3008" y="6636905"/>
            <a:ext cx="8359825" cy="14286"/>
            <a:chOff x="-1343008" y="6636905"/>
            <a:chExt cx="835982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960000">
              <a:off x="-1343008" y="6636905"/>
              <a:ext cx="8359825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FF67F816-226F-A363-1723-2806D8F2A7FF}"/>
              </a:ext>
            </a:extLst>
          </p:cNvPr>
          <p:cNvSpPr txBox="1"/>
          <p:nvPr/>
        </p:nvSpPr>
        <p:spPr>
          <a:xfrm>
            <a:off x="1825722" y="977286"/>
            <a:ext cx="66238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100" dirty="0">
                <a:solidFill>
                  <a:srgbClr val="000000"/>
                </a:solidFill>
                <a:latin typeface="Pretendard Black" pitchFamily="34" charset="0"/>
              </a:rPr>
              <a:t>기능 분류 </a:t>
            </a:r>
            <a:endParaRPr lang="en-US" b="1" dirty="0"/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08C32024-A326-6091-7981-3304D48C07E4}"/>
              </a:ext>
            </a:extLst>
          </p:cNvPr>
          <p:cNvSpPr txBox="1"/>
          <p:nvPr/>
        </p:nvSpPr>
        <p:spPr>
          <a:xfrm>
            <a:off x="5137632" y="3162300"/>
            <a:ext cx="13249601" cy="66499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알림 조회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: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전체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활동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알림 삭제 </a:t>
            </a:r>
            <a:br>
              <a:rPr lang="ko-KR" altLang="en-US" sz="3600" b="0" dirty="0">
                <a:effectLst/>
                <a:latin typeface="Pretendard"/>
              </a:rPr>
            </a:b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후원신청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: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선물 선택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선물정보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후원자 정보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배송지 출력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응원권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선텍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(service)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후원 목록 조회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후원 상세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내역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조회 </a:t>
            </a:r>
            <a:endParaRPr lang="ko-KR" altLang="en-US" sz="36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후원 정보 변경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: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선택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선물변경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선택 결제수단 변경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선택 배송지 변경 </a:t>
            </a:r>
            <a:endParaRPr lang="en-US" sz="3600" dirty="0"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4144410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68911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746" y="6629071"/>
            <a:ext cx="7535572" cy="14286"/>
            <a:chOff x="907746" y="6629071"/>
            <a:chExt cx="753557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07746" y="6629071"/>
              <a:ext cx="753557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3008" y="6636905"/>
            <a:ext cx="8359825" cy="14286"/>
            <a:chOff x="-1343008" y="6636905"/>
            <a:chExt cx="835982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960000">
              <a:off x="-1343008" y="6636905"/>
              <a:ext cx="8359825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FF67F816-226F-A363-1723-2806D8F2A7FF}"/>
              </a:ext>
            </a:extLst>
          </p:cNvPr>
          <p:cNvSpPr txBox="1"/>
          <p:nvPr/>
        </p:nvSpPr>
        <p:spPr>
          <a:xfrm>
            <a:off x="1825722" y="977286"/>
            <a:ext cx="66238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100" dirty="0">
                <a:solidFill>
                  <a:srgbClr val="000000"/>
                </a:solidFill>
                <a:latin typeface="Pretendard Black" pitchFamily="34" charset="0"/>
              </a:rPr>
              <a:t>기능 분류 </a:t>
            </a:r>
            <a:endParaRPr lang="en-US" b="1" dirty="0"/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08C32024-A326-6091-7981-3304D48C07E4}"/>
              </a:ext>
            </a:extLst>
          </p:cNvPr>
          <p:cNvSpPr txBox="1"/>
          <p:nvPr/>
        </p:nvSpPr>
        <p:spPr>
          <a:xfrm>
            <a:off x="5137633" y="3146583"/>
            <a:ext cx="12969396" cy="11623631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후원 취소 </a:t>
            </a:r>
            <a:br>
              <a:rPr lang="ko-KR" altLang="en-US" sz="3600" b="0" dirty="0">
                <a:effectLst/>
              </a:rPr>
            </a:b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업데이트 목록조회 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업데이트 상세조회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업데이트 수정 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업데이트 글쓰기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업데이트 댓글작성</a:t>
            </a:r>
            <a:endParaRPr lang="ko-KR" altLang="en-US" sz="3600" b="0" dirty="0">
              <a:effectLst/>
            </a:endParaRPr>
          </a:p>
          <a:p>
            <a:pPr marL="57150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업데이트 좋아요</a:t>
            </a:r>
            <a:endParaRPr lang="en-US" altLang="ko-KR" sz="3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7150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7150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3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7150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7150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3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7150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7150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3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36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커뮤니티 목록조회 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커뮤니티 글쓰기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커뮤니티 댓글작성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커뮤니티 좋아요 </a:t>
            </a:r>
            <a:br>
              <a:rPr lang="ko-KR" altLang="en-US" sz="3600" b="0" dirty="0">
                <a:effectLst/>
              </a:rPr>
            </a:b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후기목록조회 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후기작성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후기삭제 </a:t>
            </a:r>
            <a:endParaRPr lang="ko-KR" altLang="en-US" sz="3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후기수정</a:t>
            </a:r>
            <a:endParaRPr lang="ko-KR" altLang="en-US" sz="3600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endParaRPr lang="en-US" sz="40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4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784" y="2223291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467893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3. </a:t>
            </a:r>
            <a:r>
              <a:rPr lang="ko-KR" alt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 정의 </a:t>
            </a:r>
            <a:endParaRPr lang="en-US" b="1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83B71C-DECC-CCBB-44E6-58CBD897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0" y="2223290"/>
            <a:ext cx="17280947" cy="78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23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68911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746" y="6629071"/>
            <a:ext cx="7535572" cy="14286"/>
            <a:chOff x="907746" y="6629071"/>
            <a:chExt cx="753557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07746" y="6629071"/>
              <a:ext cx="753557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3008" y="6636905"/>
            <a:ext cx="8359825" cy="14286"/>
            <a:chOff x="-1343008" y="6636905"/>
            <a:chExt cx="835982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960000">
              <a:off x="-1343008" y="6636905"/>
              <a:ext cx="8359825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467893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4. </a:t>
            </a:r>
            <a:r>
              <a:rPr lang="ko-KR" alt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 구현 </a:t>
            </a:r>
            <a:endParaRPr lang="en-US" altLang="ko-KR" sz="4000" b="1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4953000" y="3204508"/>
            <a:ext cx="1980291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b="1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진행일정</a:t>
            </a:r>
            <a:endParaRPr lang="en-US" altLang="ko-KR" sz="3600" b="1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endParaRPr lang="en-US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~06/18 :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역할에 따라 기능구현 </a:t>
            </a:r>
            <a:endParaRPr lang="en-US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06/19 :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개발 마무리</a:t>
            </a: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                                   </a:t>
            </a:r>
            <a:endParaRPr lang="en-US" sz="3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679736" y="3650468"/>
            <a:ext cx="6120931" cy="6111290"/>
            <a:chOff x="5723848" y="2778701"/>
            <a:chExt cx="6120931" cy="61112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3848" y="2778701"/>
              <a:ext cx="6120931" cy="611129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401295" y="2358161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로그인</a:t>
            </a:r>
            <a:endParaRPr lang="en-US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DFB9B22-19D9-FF50-7759-803214DB2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383768"/>
            <a:ext cx="6990454" cy="66446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BF89585E-3CA7-161F-758C-F2C8E9C9A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73713" cy="10324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07976-A706-3B9F-EF52-7A1F3DDA90C7}"/>
              </a:ext>
            </a:extLst>
          </p:cNvPr>
          <p:cNvSpPr txBox="1"/>
          <p:nvPr/>
        </p:nvSpPr>
        <p:spPr>
          <a:xfrm>
            <a:off x="11418787" y="8359831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17206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446113" y="2268525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회원가입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4114800" y="2357491"/>
            <a:ext cx="5860442" cy="6485511"/>
            <a:chOff x="4893969" y="2268525"/>
            <a:chExt cx="5860442" cy="64855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3969" y="2268525"/>
              <a:ext cx="5860442" cy="648551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2EB80B4-6196-31A2-2998-F65AC0892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6859" y="2378385"/>
            <a:ext cx="5434139" cy="662120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633EA32C-2D98-0FC4-98DB-9B4CAF6FF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5" y="-79292"/>
            <a:ext cx="18261838" cy="10779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C8468-DCFC-DAAC-B8A4-2FE0F1EEAD4B}"/>
              </a:ext>
            </a:extLst>
          </p:cNvPr>
          <p:cNvSpPr txBox="1"/>
          <p:nvPr/>
        </p:nvSpPr>
        <p:spPr>
          <a:xfrm>
            <a:off x="11418787" y="8359831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회원가입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1</a:t>
            </a:r>
            <a:endParaRPr lang="ko-KR" altLang="en-US" sz="6600" b="1" dirty="0">
              <a:solidFill>
                <a:schemeClr val="bg1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46720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68911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746" y="6629071"/>
            <a:ext cx="7535572" cy="14286"/>
            <a:chOff x="907746" y="6629071"/>
            <a:chExt cx="753557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07746" y="6629071"/>
              <a:ext cx="753557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3008" y="6636905"/>
            <a:ext cx="8359825" cy="14286"/>
            <a:chOff x="-1343008" y="6636905"/>
            <a:chExt cx="835982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960000">
              <a:off x="-1343008" y="6636905"/>
              <a:ext cx="8359825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467893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"/>
                <a:cs typeface="Pretendard Black" pitchFamily="34" charset="0"/>
              </a:rPr>
              <a:t>1. </a:t>
            </a:r>
            <a:r>
              <a:rPr lang="ko-KR" altLang="en-US" sz="4000" b="1" kern="0" spc="-100" dirty="0">
                <a:solidFill>
                  <a:srgbClr val="000000"/>
                </a:solidFill>
                <a:latin typeface="Pretendard"/>
                <a:cs typeface="Pretendard Black" pitchFamily="34" charset="0"/>
              </a:rPr>
              <a:t>요구분석</a:t>
            </a:r>
            <a:endParaRPr lang="en-US" b="1" dirty="0">
              <a:latin typeface="Pretendar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5029200" y="3390900"/>
            <a:ext cx="19802912" cy="7389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진행일정</a:t>
            </a:r>
            <a:endParaRPr lang="en-US" sz="3600" b="1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05/11 (목) : </a:t>
            </a:r>
            <a:r>
              <a:rPr lang="en-US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주제확정</a:t>
            </a: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05/21 (일) :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사이트 분석 후 </a:t>
            </a:r>
            <a:r>
              <a:rPr lang="en-US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개인</a:t>
            </a: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요구분석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서</a:t>
            </a: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작성</a:t>
            </a: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05/26 (금) : 최종 </a:t>
            </a:r>
            <a:r>
              <a:rPr lang="en-US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요구분석서</a:t>
            </a: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취합본</a:t>
            </a:r>
            <a:r>
              <a:rPr 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완성 </a:t>
            </a:r>
            <a:endParaRPr lang="en-US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9A245-BD23-C072-1D2D-2B46C05E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EB99210-B5D8-2158-99C6-79542F99A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508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B0E16-63B5-4918-CE79-40C471FC62DA}"/>
              </a:ext>
            </a:extLst>
          </p:cNvPr>
          <p:cNvSpPr txBox="1"/>
          <p:nvPr/>
        </p:nvSpPr>
        <p:spPr>
          <a:xfrm>
            <a:off x="10363200" y="71247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회원가입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1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093227" y="2240890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메인페이지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587736" y="2369726"/>
            <a:ext cx="9123554" cy="7652278"/>
            <a:chOff x="5587736" y="2369726"/>
            <a:chExt cx="9123554" cy="76522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7736" y="2369726"/>
              <a:ext cx="9123554" cy="7652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A47D5-9650-425A-611A-F6CEDAF58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9794" y="3238500"/>
            <a:ext cx="12218245" cy="6316984"/>
          </a:xfrm>
          <a:prstGeom prst="rect">
            <a:avLst/>
          </a:prstGeom>
        </p:spPr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199B5B21-E9DB-C089-92C6-87D560C858D0}"/>
              </a:ext>
            </a:extLst>
          </p:cNvPr>
          <p:cNvSpPr txBox="1"/>
          <p:nvPr/>
        </p:nvSpPr>
        <p:spPr>
          <a:xfrm>
            <a:off x="1180500" y="2234818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인기프로젝트 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 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목록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09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A0F06-2AED-3D25-DA5B-C2D57533D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3619500"/>
            <a:ext cx="11069826" cy="5900342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210E4D6-9B46-F465-F83E-CCC066DD9A44}"/>
              </a:ext>
            </a:extLst>
          </p:cNvPr>
          <p:cNvSpPr txBox="1"/>
          <p:nvPr/>
        </p:nvSpPr>
        <p:spPr>
          <a:xfrm>
            <a:off x="1309539" y="2532527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신규프로젝트 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 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목록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08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72FAC-A02B-4054-5929-B565B9B89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750" y="3619500"/>
            <a:ext cx="11796713" cy="6424910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DD0AE5FD-A570-8EB9-9F00-0EA2ACF58F25}"/>
              </a:ext>
            </a:extLst>
          </p:cNvPr>
          <p:cNvSpPr txBox="1"/>
          <p:nvPr/>
        </p:nvSpPr>
        <p:spPr>
          <a:xfrm>
            <a:off x="1309539" y="2532527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마감임박프로젝트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 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목록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21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397172-7AEC-366C-3880-F8B2C7A95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641504"/>
            <a:ext cx="11045026" cy="6296024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8B1D7151-B0CA-41B3-99D1-E0F5A80038CB}"/>
              </a:ext>
            </a:extLst>
          </p:cNvPr>
          <p:cNvSpPr txBox="1"/>
          <p:nvPr/>
        </p:nvSpPr>
        <p:spPr>
          <a:xfrm>
            <a:off x="1282500" y="2436320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공개예정프로젝트 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 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목록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88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D946BF-6C8C-06F2-40E1-ECAA91A53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3086100"/>
            <a:ext cx="11737605" cy="6917289"/>
          </a:xfrm>
          <a:prstGeom prst="rect">
            <a:avLst/>
          </a:prstGeom>
        </p:spPr>
      </p:pic>
      <p:sp>
        <p:nvSpPr>
          <p:cNvPr id="16" name="Object 10">
            <a:extLst>
              <a:ext uri="{FF2B5EF4-FFF2-40B4-BE49-F238E27FC236}">
                <a16:creationId xmlns:a16="http://schemas.microsoft.com/office/drawing/2014/main" id="{048F7E28-C8D9-CFAD-C4D3-84CD644FEA2F}"/>
              </a:ext>
            </a:extLst>
          </p:cNvPr>
          <p:cNvSpPr txBox="1"/>
          <p:nvPr/>
        </p:nvSpPr>
        <p:spPr>
          <a:xfrm>
            <a:off x="1282500" y="2436320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카테고리 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 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목록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01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48F7E28-C8D9-CFAD-C4D3-84CD644FEA2F}"/>
              </a:ext>
            </a:extLst>
          </p:cNvPr>
          <p:cNvSpPr txBox="1"/>
          <p:nvPr/>
        </p:nvSpPr>
        <p:spPr>
          <a:xfrm>
            <a:off x="1282500" y="2436320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세부카테고리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 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목록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46B2DC-86B9-082F-F53E-7325CB0B2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1" y="3289602"/>
            <a:ext cx="11047184" cy="68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70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F47A417-C62E-945F-A1C5-41D29B165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17638"/>
            <a:ext cx="14072499" cy="78867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EAADB-8C4E-F54D-DE6C-45E7ACADE9C2}"/>
              </a:ext>
            </a:extLst>
          </p:cNvPr>
          <p:cNvSpPr txBox="1"/>
          <p:nvPr/>
        </p:nvSpPr>
        <p:spPr>
          <a:xfrm>
            <a:off x="9906000" y="8160701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목록보기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238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C78FBE6-92C4-4382-1B3B-98C3550FA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75" y="1162049"/>
            <a:ext cx="14129750" cy="7962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C331C-9044-B956-A56B-827D3CF86E89}"/>
              </a:ext>
            </a:extLst>
          </p:cNvPr>
          <p:cNvSpPr txBox="1"/>
          <p:nvPr/>
        </p:nvSpPr>
        <p:spPr>
          <a:xfrm>
            <a:off x="10972800" y="30861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목록보기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2</a:t>
            </a:r>
            <a:endParaRPr lang="ko-KR" altLang="en-US" sz="6600" b="1" dirty="0">
              <a:solidFill>
                <a:schemeClr val="bg1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410349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화이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25B87614-A6E5-7743-ECDD-664CD711B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849" y="1367491"/>
            <a:ext cx="5041532" cy="50415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1064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051" y="6603132"/>
            <a:ext cx="7587450" cy="14286"/>
            <a:chOff x="1351051" y="6603132"/>
            <a:chExt cx="758745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51051" y="6603132"/>
              <a:ext cx="7587450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59838" y="977286"/>
            <a:ext cx="66238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텀블벅을 선정한이유</a:t>
            </a:r>
            <a:endParaRPr lang="en-US" b="1" dirty="0"/>
          </a:p>
        </p:txBody>
      </p:sp>
      <p:sp>
        <p:nvSpPr>
          <p:cNvPr id="13" name="Object 13"/>
          <p:cNvSpPr txBox="1"/>
          <p:nvPr/>
        </p:nvSpPr>
        <p:spPr>
          <a:xfrm>
            <a:off x="5844593" y="4879887"/>
            <a:ext cx="11804044" cy="4598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크라우드펀딩</a:t>
            </a:r>
            <a:r>
              <a:rPr lang="ko-KR" altLang="en-US" sz="3600" b="1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기반으로</a:t>
            </a:r>
            <a:r>
              <a:rPr lang="en-US" sz="3600" b="1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만들어진</a:t>
            </a:r>
            <a:r>
              <a:rPr lang="en-US" sz="3600" b="1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플랫폼</a:t>
            </a:r>
            <a:endParaRPr lang="en-US" sz="3600" b="1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>
              <a:lnSpc>
                <a:spcPct val="150000"/>
              </a:lnSpc>
            </a:pPr>
            <a:endParaRPr lang="en-US" sz="35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창작자</a:t>
            </a:r>
            <a:r>
              <a:rPr lang="ko-KR" alt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의 </a:t>
            </a: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아이디어나</a:t>
            </a:r>
            <a:r>
              <a:rPr 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프로젝트</a:t>
            </a:r>
            <a:r>
              <a:rPr 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실현하기</a:t>
            </a:r>
            <a:r>
              <a:rPr 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위</a:t>
            </a:r>
            <a:r>
              <a:rPr lang="ko-KR" alt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해 자금을 모을 수 있는 플랫폼</a:t>
            </a:r>
            <a:endParaRPr lang="en-US" altLang="ko-KR" sz="35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창작자와</a:t>
            </a:r>
            <a:r>
              <a:rPr 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후원자간에</a:t>
            </a:r>
            <a:r>
              <a:rPr 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직접적 소통 및 </a:t>
            </a: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창작활동을</a:t>
            </a:r>
            <a:r>
              <a:rPr 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지원</a:t>
            </a:r>
            <a:endParaRPr lang="en-US" sz="35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수업시간</a:t>
            </a:r>
            <a:r>
              <a:rPr 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배운 것을 구현하기에 </a:t>
            </a: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알맞</a:t>
            </a:r>
            <a:r>
              <a:rPr lang="ko-KR" altLang="en-US" sz="35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을 것 같아 </a:t>
            </a:r>
            <a:r>
              <a:rPr lang="en-US" sz="35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선정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1439204" y="6704837"/>
            <a:ext cx="8899443" cy="14286"/>
            <a:chOff x="-1439204" y="6704837"/>
            <a:chExt cx="8899443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140000">
              <a:off x="-1439204" y="6704837"/>
              <a:ext cx="8899443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E28CCE1-40D8-E6FB-DB6B-7EA76072C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880" y="1193302"/>
            <a:ext cx="14393306" cy="8100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A4176-D225-7248-0B9D-D5B059CE241E}"/>
              </a:ext>
            </a:extLst>
          </p:cNvPr>
          <p:cNvSpPr txBox="1"/>
          <p:nvPr/>
        </p:nvSpPr>
        <p:spPr>
          <a:xfrm>
            <a:off x="10283094" y="58293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목록보기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2591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EA90CB2-AFD0-ADF7-F8A6-4192E3090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65" y="1119560"/>
            <a:ext cx="14559993" cy="819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5869C3-16CB-5C12-CD7D-179A796104F7}"/>
              </a:ext>
            </a:extLst>
          </p:cNvPr>
          <p:cNvSpPr txBox="1"/>
          <p:nvPr/>
        </p:nvSpPr>
        <p:spPr>
          <a:xfrm>
            <a:off x="10820400" y="63627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목록보기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4826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11659" y="2352931"/>
            <a:ext cx="5784200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 상세보기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893219" y="2628900"/>
            <a:ext cx="11083122" cy="6581999"/>
            <a:chOff x="5840061" y="1931878"/>
            <a:chExt cx="11083122" cy="6581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0061" y="1931878"/>
              <a:ext cx="11083122" cy="6581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8A5046A-5CBF-B551-00F1-E179BFCC7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85" y="1400114"/>
            <a:ext cx="14492998" cy="8151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0AB0A-85AD-DA07-3546-DFB12DCEDCB9}"/>
              </a:ext>
            </a:extLst>
          </p:cNvPr>
          <p:cNvSpPr txBox="1"/>
          <p:nvPr/>
        </p:nvSpPr>
        <p:spPr>
          <a:xfrm>
            <a:off x="10896600" y="831809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상세보기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3011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7ED707B-0604-44B6-A2B9-95FEA357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29729" b="882"/>
          <a:stretch/>
        </p:blipFill>
        <p:spPr>
          <a:xfrm>
            <a:off x="9124482" y="373342"/>
            <a:ext cx="7851379" cy="4746254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F883297-82CC-24D5-A163-490927A4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4473" r="35434" b="-4473"/>
          <a:stretch/>
        </p:blipFill>
        <p:spPr>
          <a:xfrm>
            <a:off x="457200" y="5315267"/>
            <a:ext cx="7769799" cy="4722436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BA463D6-963F-3033-94C2-3B192F0B3E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-509" r="31535" b="509"/>
          <a:stretch/>
        </p:blipFill>
        <p:spPr>
          <a:xfrm>
            <a:off x="9114650" y="5294373"/>
            <a:ext cx="7237007" cy="4595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A245A-6A92-E99C-125D-37405BBB43BA}"/>
              </a:ext>
            </a:extLst>
          </p:cNvPr>
          <p:cNvSpPr txBox="1"/>
          <p:nvPr/>
        </p:nvSpPr>
        <p:spPr>
          <a:xfrm>
            <a:off x="10700102" y="3883868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상세보기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2</a:t>
            </a:r>
          </a:p>
        </p:txBody>
      </p:sp>
      <p:pic>
        <p:nvPicPr>
          <p:cNvPr id="8" name="그림 7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165BC82-9E48-2B62-31A7-C8FA18E0AE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r="32178" b="16632"/>
          <a:stretch/>
        </p:blipFill>
        <p:spPr>
          <a:xfrm>
            <a:off x="1260667" y="290645"/>
            <a:ext cx="6781800" cy="48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6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96C79166-A2D1-BD81-0D4D-DEBE25C4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04900"/>
            <a:ext cx="13676223" cy="83299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9490D-BEA5-CFBE-EA60-564122F2B2F4}"/>
              </a:ext>
            </a:extLst>
          </p:cNvPr>
          <p:cNvSpPr txBox="1"/>
          <p:nvPr/>
        </p:nvSpPr>
        <p:spPr>
          <a:xfrm>
            <a:off x="10210800" y="71247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상세보기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05282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11659" y="2352931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 후원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1953AA-0F06-D668-22B1-65A67F73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349244"/>
            <a:ext cx="7941726" cy="71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64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11659" y="2352931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 후원결제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CFC9A8-D31B-0712-3BC6-B8346A4384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0" r="44931" b="61731"/>
          <a:stretch/>
        </p:blipFill>
        <p:spPr>
          <a:xfrm>
            <a:off x="1248087" y="4457700"/>
            <a:ext cx="5962119" cy="39584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065D63A-24B9-27F5-1C41-39E9995EF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13" b="58703"/>
          <a:stretch/>
        </p:blipFill>
        <p:spPr>
          <a:xfrm>
            <a:off x="11978161" y="4457700"/>
            <a:ext cx="5824539" cy="52480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352ADF-2CF7-45F4-0D6E-4CB45BE2EC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7" t="35035" r="43694" b="-1134"/>
          <a:stretch/>
        </p:blipFill>
        <p:spPr>
          <a:xfrm>
            <a:off x="7586352" y="4152900"/>
            <a:ext cx="4095509" cy="49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81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B943758-8CEA-1855-53A0-C4E216C34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38663"/>
            <a:ext cx="13563600" cy="76096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8C921-6FFD-C84D-8F20-974B45455ED2}"/>
              </a:ext>
            </a:extLst>
          </p:cNvPr>
          <p:cNvSpPr txBox="1"/>
          <p:nvPr/>
        </p:nvSpPr>
        <p:spPr>
          <a:xfrm>
            <a:off x="10058400" y="64389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후원하기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4091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2C3CCBB-3A8B-B26F-AD9D-5EDAEB91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17638"/>
            <a:ext cx="14020800" cy="788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0CD25-BC25-9E29-6B13-97F465F280A2}"/>
              </a:ext>
            </a:extLst>
          </p:cNvPr>
          <p:cNvSpPr txBox="1"/>
          <p:nvPr/>
        </p:nvSpPr>
        <p:spPr>
          <a:xfrm>
            <a:off x="10058400" y="58293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Pretendard"/>
              </a:rPr>
              <a:t>후원하기</a:t>
            </a:r>
            <a:r>
              <a:rPr lang="en-US" altLang="ko-KR" sz="6600" b="1" dirty="0">
                <a:solidFill>
                  <a:schemeClr val="bg1"/>
                </a:solidFill>
                <a:latin typeface="Pretendar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426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1064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051" y="6603132"/>
            <a:ext cx="7587450" cy="14286"/>
            <a:chOff x="1351051" y="6603132"/>
            <a:chExt cx="758745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51051" y="6603132"/>
              <a:ext cx="7587450" cy="142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293800" y="2810643"/>
            <a:ext cx="12994200" cy="81099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Process:</a:t>
            </a:r>
          </a:p>
          <a:p>
            <a:pPr algn="just"/>
            <a:endParaRPr lang="en-US" sz="3900" kern="0" spc="-1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창작자는 자신의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프로젝트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아이디어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, 목표 금액, 선물 등을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설명하는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프로젝트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페이지를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작성</a:t>
            </a:r>
            <a:endParaRPr lang="en-US" sz="32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텀블벅 사이트 내에서 프로젝트를 홍보하고,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후원자들을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모집</a:t>
            </a:r>
            <a:endParaRPr lang="en-US" sz="32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후원자들은 프로젝트에 대한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자금을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제공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그 대가로 창작자가 제공하는 선물를 받을 수 있음.</a:t>
            </a:r>
          </a:p>
          <a:p>
            <a:endParaRPr lang="en-US" sz="28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28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28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1439204" y="6704837"/>
            <a:ext cx="8899443" cy="14286"/>
            <a:chOff x="-1439204" y="6704837"/>
            <a:chExt cx="8899443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140000">
              <a:off x="-1439204" y="6704837"/>
              <a:ext cx="8899443" cy="14286"/>
            </a:xfrm>
            <a:prstGeom prst="rect">
              <a:avLst/>
            </a:prstGeom>
          </p:spPr>
        </p:pic>
      </p:grpSp>
      <p:sp>
        <p:nvSpPr>
          <p:cNvPr id="4" name="Object 11">
            <a:extLst>
              <a:ext uri="{FF2B5EF4-FFF2-40B4-BE49-F238E27FC236}">
                <a16:creationId xmlns:a16="http://schemas.microsoft.com/office/drawing/2014/main" id="{6D083061-3864-9009-AF00-FEE75B2E4935}"/>
              </a:ext>
            </a:extLst>
          </p:cNvPr>
          <p:cNvSpPr txBox="1"/>
          <p:nvPr/>
        </p:nvSpPr>
        <p:spPr>
          <a:xfrm>
            <a:off x="1759838" y="977286"/>
            <a:ext cx="66238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텀블벅</a:t>
            </a:r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ko-KR" alt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업무 프로세스</a:t>
            </a:r>
            <a:endParaRPr lang="en-US" b="1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FA8F86-0E94-7DCD-1B65-A94C886CF8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140"/>
          <a:stretch/>
        </p:blipFill>
        <p:spPr>
          <a:xfrm>
            <a:off x="6934200" y="2265432"/>
            <a:ext cx="5116853" cy="4188403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CBE7AFD-E514-F2B3-D9C2-A1BDD5F5D9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6" t="17459" r="25691" b="2249"/>
          <a:stretch/>
        </p:blipFill>
        <p:spPr>
          <a:xfrm>
            <a:off x="1563917" y="3452234"/>
            <a:ext cx="4582175" cy="6413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A93C8C-6BBF-EDB9-9CC3-F083F51554E0}"/>
              </a:ext>
            </a:extLst>
          </p:cNvPr>
          <p:cNvSpPr txBox="1"/>
          <p:nvPr/>
        </p:nvSpPr>
        <p:spPr>
          <a:xfrm>
            <a:off x="1314048" y="2390787"/>
            <a:ext cx="9276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 올리기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CC3F01-32C1-6F94-7A9A-0E78C63FEF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641"/>
          <a:stretch/>
        </p:blipFill>
        <p:spPr>
          <a:xfrm>
            <a:off x="10287000" y="6326706"/>
            <a:ext cx="5116853" cy="353940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3B05FDF-CCBE-9F8C-9702-33ADF76E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86" y="2265432"/>
            <a:ext cx="8582025" cy="7728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237D96-4119-CD21-EE8E-FA53345378D9}"/>
              </a:ext>
            </a:extLst>
          </p:cNvPr>
          <p:cNvSpPr txBox="1"/>
          <p:nvPr/>
        </p:nvSpPr>
        <p:spPr>
          <a:xfrm>
            <a:off x="1321775" y="2428920"/>
            <a:ext cx="9276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 올리기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082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4855CE1-282B-91DE-45A4-D79D93195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36819"/>
            <a:ext cx="14570567" cy="82133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59EE8-98B6-BB24-CE7F-25E5736BB906}"/>
              </a:ext>
            </a:extLst>
          </p:cNvPr>
          <p:cNvSpPr txBox="1"/>
          <p:nvPr/>
        </p:nvSpPr>
        <p:spPr>
          <a:xfrm>
            <a:off x="9829800" y="77343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err="1">
                <a:solidFill>
                  <a:schemeClr val="bg1"/>
                </a:solidFill>
                <a:latin typeface="Pretendard"/>
              </a:rPr>
              <a:t>프로젝트올리기</a:t>
            </a:r>
            <a:endParaRPr lang="en-US" altLang="ko-KR" sz="6600" b="1" dirty="0">
              <a:solidFill>
                <a:schemeClr val="bg1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765146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1122B5CB-2894-61B0-46E6-291399E7E1D0}"/>
              </a:ext>
            </a:extLst>
          </p:cNvPr>
          <p:cNvSpPr txBox="1"/>
          <p:nvPr/>
        </p:nvSpPr>
        <p:spPr>
          <a:xfrm>
            <a:off x="1282500" y="2278951"/>
            <a:ext cx="33389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프로필 설정</a:t>
            </a:r>
            <a:endParaRPr lang="en-US" dirty="0"/>
          </a:p>
        </p:txBody>
      </p:sp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514DF64-4B85-5E3F-C882-21C6BF53A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199" y="2895400"/>
            <a:ext cx="5286425" cy="68487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C2802C-E7D1-FF6F-B859-DDB7D19A5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3001595"/>
            <a:ext cx="5787480" cy="700082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4478D27-0AD6-2A8A-94E0-48861227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0" y="1714500"/>
            <a:ext cx="13788701" cy="7813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0CCB1-55D4-A388-5107-112D8D392586}"/>
              </a:ext>
            </a:extLst>
          </p:cNvPr>
          <p:cNvSpPr txBox="1"/>
          <p:nvPr/>
        </p:nvSpPr>
        <p:spPr>
          <a:xfrm>
            <a:off x="9906000" y="8115300"/>
            <a:ext cx="7758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Pretendard"/>
              </a:rPr>
              <a:t>프로필 설정 띄우기</a:t>
            </a:r>
            <a:endParaRPr lang="en-US" altLang="ko-KR" sz="6600" b="1" dirty="0"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092022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E3419E-E970-CC6D-2115-7869D7CB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876300"/>
            <a:ext cx="14669941" cy="853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0CCB1-55D4-A388-5107-112D8D392586}"/>
              </a:ext>
            </a:extLst>
          </p:cNvPr>
          <p:cNvSpPr txBox="1"/>
          <p:nvPr/>
        </p:nvSpPr>
        <p:spPr>
          <a:xfrm>
            <a:off x="10668000" y="81153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Pretendard"/>
              </a:rPr>
              <a:t>프로필 설정 수정</a:t>
            </a:r>
            <a:endParaRPr lang="en-US" altLang="ko-KR" sz="6600" b="1" dirty="0"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222543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0671D87-8E1F-3054-AA1D-0C250380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647700"/>
            <a:ext cx="12954381" cy="8575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0CCB1-55D4-A388-5107-112D8D392586}"/>
              </a:ext>
            </a:extLst>
          </p:cNvPr>
          <p:cNvSpPr txBox="1"/>
          <p:nvPr/>
        </p:nvSpPr>
        <p:spPr>
          <a:xfrm>
            <a:off x="10668000" y="81153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Pretendard"/>
              </a:rPr>
              <a:t>회원탈퇴</a:t>
            </a:r>
            <a:endParaRPr lang="en-US" altLang="ko-KR" sz="6600" b="1" dirty="0"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873012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1122B5CB-2894-61B0-46E6-291399E7E1D0}"/>
              </a:ext>
            </a:extLst>
          </p:cNvPr>
          <p:cNvSpPr txBox="1"/>
          <p:nvPr/>
        </p:nvSpPr>
        <p:spPr>
          <a:xfrm>
            <a:off x="1282500" y="2278951"/>
            <a:ext cx="33389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계정 설정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86FCA6-AE8F-BF00-939B-167594D18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690" y="2363636"/>
            <a:ext cx="5399704" cy="67983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98BE36-71AA-E82E-7925-4031BA16ED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4275" y="2594131"/>
            <a:ext cx="5597117" cy="633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1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696AB-D277-FF65-CCF4-F9A897AD4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880" y="2705100"/>
            <a:ext cx="10410825" cy="6422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3D32-1287-E1CC-48B4-C7BDF5E00FF5}"/>
              </a:ext>
            </a:extLst>
          </p:cNvPr>
          <p:cNvSpPr txBox="1"/>
          <p:nvPr/>
        </p:nvSpPr>
        <p:spPr>
          <a:xfrm>
            <a:off x="8915400" y="88773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Pretendard"/>
              </a:rPr>
              <a:t>계정 설정</a:t>
            </a:r>
            <a:endParaRPr lang="en-US" altLang="ko-KR" sz="6600" b="1" dirty="0"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240596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1122B5CB-2894-61B0-46E6-291399E7E1D0}"/>
              </a:ext>
            </a:extLst>
          </p:cNvPr>
          <p:cNvSpPr txBox="1"/>
          <p:nvPr/>
        </p:nvSpPr>
        <p:spPr>
          <a:xfrm>
            <a:off x="1282500" y="2278951"/>
            <a:ext cx="33389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알림설정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6BB84E-F170-F196-7819-DE43FB41D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880" y="3228562"/>
            <a:ext cx="5869485" cy="57439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4B5367-CB9C-9ACB-D790-EB0746DB7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2986837"/>
            <a:ext cx="4557713" cy="65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6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1064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051" y="6603132"/>
            <a:ext cx="7587450" cy="14286"/>
            <a:chOff x="1351051" y="6603132"/>
            <a:chExt cx="758745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51051" y="6603132"/>
              <a:ext cx="7587450" cy="142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293800" y="2810643"/>
            <a:ext cx="12979913" cy="6032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Process:</a:t>
            </a:r>
          </a:p>
          <a:p>
            <a:endParaRPr lang="en-US" sz="28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28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텀블벅은 크라우드펀딩 프로젝트의 성공 여부에 따라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수수료를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부과</a:t>
            </a:r>
            <a:r>
              <a:rPr lang="ko-KR" alt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함</a:t>
            </a:r>
            <a:r>
              <a:rPr lang="en-US" altLang="ko-KR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32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프로젝트가 목표 금액을 달성하고 성공적으로 종료되면 텀블벅은 일정 비율의 수수료를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창작자에게서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공제</a:t>
            </a: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그 외에도 결제 수수료 등이 부과될 수 있음</a:t>
            </a:r>
          </a:p>
          <a:p>
            <a:endParaRPr lang="en-US" sz="28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1439204" y="6704837"/>
            <a:ext cx="8899443" cy="14286"/>
            <a:chOff x="-1439204" y="6704837"/>
            <a:chExt cx="8899443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140000">
              <a:off x="-1439204" y="6704837"/>
              <a:ext cx="8899443" cy="14286"/>
            </a:xfrm>
            <a:prstGeom prst="rect">
              <a:avLst/>
            </a:prstGeom>
          </p:spPr>
        </p:pic>
      </p:grpSp>
      <p:sp>
        <p:nvSpPr>
          <p:cNvPr id="4" name="Object 11">
            <a:extLst>
              <a:ext uri="{FF2B5EF4-FFF2-40B4-BE49-F238E27FC236}">
                <a16:creationId xmlns:a16="http://schemas.microsoft.com/office/drawing/2014/main" id="{3DD19E18-8DAC-6EE6-67BC-F66799B80418}"/>
              </a:ext>
            </a:extLst>
          </p:cNvPr>
          <p:cNvSpPr txBox="1"/>
          <p:nvPr/>
        </p:nvSpPr>
        <p:spPr>
          <a:xfrm>
            <a:off x="1759838" y="977286"/>
            <a:ext cx="66238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텀블벅</a:t>
            </a:r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ko-KR" alt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업무 프로세스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00076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19A82B-0E0F-81C2-12B4-2560E41A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824" y="2764886"/>
            <a:ext cx="10720611" cy="6550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E0DB5F-C9B7-BD3E-BA43-EE1328F99413}"/>
              </a:ext>
            </a:extLst>
          </p:cNvPr>
          <p:cNvSpPr txBox="1"/>
          <p:nvPr/>
        </p:nvSpPr>
        <p:spPr>
          <a:xfrm>
            <a:off x="8716836" y="8755716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Pretendard"/>
              </a:rPr>
              <a:t>알림 설정</a:t>
            </a:r>
            <a:endParaRPr lang="en-US" altLang="ko-KR" sz="6600" b="1" dirty="0"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854761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1122B5CB-2894-61B0-46E6-291399E7E1D0}"/>
              </a:ext>
            </a:extLst>
          </p:cNvPr>
          <p:cNvSpPr txBox="1"/>
          <p:nvPr/>
        </p:nvSpPr>
        <p:spPr>
          <a:xfrm>
            <a:off x="1282500" y="2278951"/>
            <a:ext cx="381624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배송지 목록조회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7D1058-A0A4-4DEC-0149-6CFE60FE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172" y="3771900"/>
            <a:ext cx="8470670" cy="52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190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85D854-85B5-79DD-65EA-13996B8D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66700"/>
            <a:ext cx="14420850" cy="952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684B7D-4680-97AF-10D9-6DC7FBE77955}"/>
              </a:ext>
            </a:extLst>
          </p:cNvPr>
          <p:cNvSpPr txBox="1"/>
          <p:nvPr/>
        </p:nvSpPr>
        <p:spPr>
          <a:xfrm>
            <a:off x="11291887" y="85725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배송지 목록조회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1601318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0291" y="4918217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1122B5CB-2894-61B0-46E6-291399E7E1D0}"/>
              </a:ext>
            </a:extLst>
          </p:cNvPr>
          <p:cNvSpPr txBox="1"/>
          <p:nvPr/>
        </p:nvSpPr>
        <p:spPr>
          <a:xfrm>
            <a:off x="1282500" y="2278951"/>
            <a:ext cx="33389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배송지 등록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E4C97-9CF1-75D9-BCCA-E5A1627DE9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3" t="4540" r="4988" b="3785"/>
          <a:stretch/>
        </p:blipFill>
        <p:spPr>
          <a:xfrm>
            <a:off x="1759838" y="3418514"/>
            <a:ext cx="5954443" cy="56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94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68DCB2-9AB0-5928-4C53-3F9D6407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75312"/>
            <a:ext cx="11993762" cy="9336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24179-F628-BE59-E92F-2F25540E4D06}"/>
              </a:ext>
            </a:extLst>
          </p:cNvPr>
          <p:cNvSpPr txBox="1"/>
          <p:nvPr/>
        </p:nvSpPr>
        <p:spPr>
          <a:xfrm>
            <a:off x="12699605" y="82677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배송지 등록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20655634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1122B5CB-2894-61B0-46E6-291399E7E1D0}"/>
              </a:ext>
            </a:extLst>
          </p:cNvPr>
          <p:cNvSpPr txBox="1"/>
          <p:nvPr/>
        </p:nvSpPr>
        <p:spPr>
          <a:xfrm>
            <a:off x="1282500" y="2278951"/>
            <a:ext cx="33389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배송지 수정</a:t>
            </a:r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06C1F9-19AD-2D29-AEF9-17EE13C8AF16}"/>
              </a:ext>
            </a:extLst>
          </p:cNvPr>
          <p:cNvGrpSpPr/>
          <p:nvPr/>
        </p:nvGrpSpPr>
        <p:grpSpPr>
          <a:xfrm>
            <a:off x="5476477" y="3238500"/>
            <a:ext cx="5901251" cy="6382518"/>
            <a:chOff x="9844712" y="2632894"/>
            <a:chExt cx="5901251" cy="6382518"/>
          </a:xfrm>
        </p:grpSpPr>
        <p:pic>
          <p:nvPicPr>
            <p:cNvPr id="7" name="그림 6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D71C2859-552B-F281-F639-88E7312AF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712" y="2632894"/>
              <a:ext cx="5901251" cy="638251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190362-4BE7-87CA-8A0E-A9EE9B2B3C84}"/>
                </a:ext>
              </a:extLst>
            </p:cNvPr>
            <p:cNvSpPr/>
            <p:nvPr/>
          </p:nvSpPr>
          <p:spPr>
            <a:xfrm>
              <a:off x="10287000" y="4918217"/>
              <a:ext cx="3469160" cy="22528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7665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0EDD17-5FBA-3D32-2FF2-C144B30A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800100"/>
            <a:ext cx="9624646" cy="9110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45545-38B6-4C48-F259-336A06CD48AD}"/>
              </a:ext>
            </a:extLst>
          </p:cNvPr>
          <p:cNvSpPr txBox="1"/>
          <p:nvPr/>
        </p:nvSpPr>
        <p:spPr>
          <a:xfrm>
            <a:off x="12699605" y="82677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배송지 수정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2806158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2507" y="6121496"/>
            <a:ext cx="8402939" cy="14286"/>
            <a:chOff x="11552507" y="6121496"/>
            <a:chExt cx="8402939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552507" y="6121496"/>
              <a:ext cx="8402939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86068" y="6108299"/>
            <a:ext cx="8667620" cy="14286"/>
            <a:chOff x="12686068" y="6108299"/>
            <a:chExt cx="866762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2686068" y="6108299"/>
              <a:ext cx="866762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1122B5CB-2894-61B0-46E6-291399E7E1D0}"/>
              </a:ext>
            </a:extLst>
          </p:cNvPr>
          <p:cNvSpPr txBox="1"/>
          <p:nvPr/>
        </p:nvSpPr>
        <p:spPr>
          <a:xfrm>
            <a:off x="1282500" y="2278951"/>
            <a:ext cx="33389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배송지 삭제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F8FD10-03EA-CC3C-64B7-F4751E0E1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97" y="4000500"/>
            <a:ext cx="7910245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0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08568D-340E-3C16-6803-62470584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800100"/>
            <a:ext cx="10915650" cy="899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7681B-3D1F-5E7A-91E8-A66618D7BBBF}"/>
              </a:ext>
            </a:extLst>
          </p:cNvPr>
          <p:cNvSpPr txBox="1"/>
          <p:nvPr/>
        </p:nvSpPr>
        <p:spPr>
          <a:xfrm>
            <a:off x="12699605" y="8267700"/>
            <a:ext cx="6996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배송지 삭제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4242432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479EA7-0D55-6901-10FC-B5ACD566C637}"/>
              </a:ext>
            </a:extLst>
          </p:cNvPr>
          <p:cNvGrpSpPr/>
          <p:nvPr/>
        </p:nvGrpSpPr>
        <p:grpSpPr>
          <a:xfrm>
            <a:off x="1524000" y="4094709"/>
            <a:ext cx="8443913" cy="5215005"/>
            <a:chOff x="4757684" y="3098290"/>
            <a:chExt cx="10758779" cy="6311770"/>
          </a:xfrm>
        </p:grpSpPr>
        <p:pic>
          <p:nvPicPr>
            <p:cNvPr id="4" name="그림 3" descr="텍스트, 스크린샷, 웹사이트, 웹 페이지이(가) 표시된 사진&#10;&#10;자동 생성된 설명">
              <a:extLst>
                <a:ext uri="{FF2B5EF4-FFF2-40B4-BE49-F238E27FC236}">
                  <a16:creationId xmlns:a16="http://schemas.microsoft.com/office/drawing/2014/main" id="{CDFDD838-8CC0-235F-086C-3E345431C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760"/>
            <a:stretch/>
          </p:blipFill>
          <p:spPr>
            <a:xfrm>
              <a:off x="4757684" y="4063802"/>
              <a:ext cx="4924639" cy="53462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 descr="텍스트, 고양이, 스크린샷, 포유류이(가) 표시된 사진&#10;&#10;자동 생성된 설명">
              <a:extLst>
                <a:ext uri="{FF2B5EF4-FFF2-40B4-BE49-F238E27FC236}">
                  <a16:creationId xmlns:a16="http://schemas.microsoft.com/office/drawing/2014/main" id="{D8DC18B1-7411-AE2F-6E21-CD3D11E0F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46864" b="-3900"/>
            <a:stretch/>
          </p:blipFill>
          <p:spPr>
            <a:xfrm>
              <a:off x="10591824" y="3098290"/>
              <a:ext cx="4924639" cy="5035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82500" y="2326884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관심프로젝트 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 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등록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C70DA8-A62E-9A32-E8B6-C525A9180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6375" y="4094709"/>
            <a:ext cx="6953252" cy="47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0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68911"/>
            <a:ext cx="17303216" cy="14286"/>
            <a:chOff x="1038094" y="2868911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68911"/>
              <a:ext cx="1730321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746" y="6629071"/>
            <a:ext cx="7535572" cy="14286"/>
            <a:chOff x="907746" y="6629071"/>
            <a:chExt cx="753557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07746" y="6629071"/>
              <a:ext cx="753557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3008" y="6636905"/>
            <a:ext cx="8359825" cy="14286"/>
            <a:chOff x="-1343008" y="6636905"/>
            <a:chExt cx="835982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960000">
              <a:off x="-1343008" y="6636905"/>
              <a:ext cx="8359825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9838" y="977286"/>
            <a:ext cx="467893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kern="0" spc="-100" dirty="0">
                <a:solidFill>
                  <a:srgbClr val="000000"/>
                </a:solidFill>
                <a:latin typeface="Pretendard"/>
                <a:cs typeface="Pretendard Black" pitchFamily="34" charset="0"/>
              </a:rPr>
              <a:t>2. DB </a:t>
            </a:r>
            <a:r>
              <a:rPr lang="ko-KR" altLang="en-US" sz="4000" b="1" kern="0" spc="-100" dirty="0">
                <a:solidFill>
                  <a:srgbClr val="000000"/>
                </a:solidFill>
                <a:latin typeface="Pretendard"/>
                <a:cs typeface="Pretendard Black" pitchFamily="34" charset="0"/>
              </a:rPr>
              <a:t>설계 </a:t>
            </a:r>
            <a:endParaRPr lang="en-US" altLang="ko-KR" sz="4000" b="1" dirty="0">
              <a:latin typeface="Pretendar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4953000" y="3238500"/>
            <a:ext cx="19802912" cy="6374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진행일정</a:t>
            </a:r>
            <a:endParaRPr lang="en-US" sz="3600" b="1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05/30 (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화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) :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최종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erd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회의 </a:t>
            </a:r>
            <a:endParaRPr lang="en-US" altLang="ko-KR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05/31 (수) :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칼럼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확정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+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exerd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1차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제작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06/01 (목) :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속성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확정</a:t>
            </a:r>
            <a:endParaRPr lang="en-US" altLang="ko-KR" sz="36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06/02 (금) :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exerd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만들기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(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관계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,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자료형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, </a:t>
            </a:r>
            <a:r>
              <a:rPr lang="en-US" altLang="ko-KR" sz="36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제약조건</a:t>
            </a:r>
            <a:r>
              <a:rPr lang="en-US" altLang="ko-KR" sz="36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)</a:t>
            </a:r>
          </a:p>
          <a:p>
            <a:pPr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25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875249-576D-C564-9E1E-57F89180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"/>
            <a:ext cx="8480801" cy="960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2C9CD-57E8-3EC9-513B-9967E18F207C}"/>
              </a:ext>
            </a:extLst>
          </p:cNvPr>
          <p:cNvSpPr txBox="1"/>
          <p:nvPr/>
        </p:nvSpPr>
        <p:spPr>
          <a:xfrm>
            <a:off x="10668000" y="8496300"/>
            <a:ext cx="848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관심 프로젝트 등록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41465122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499" y="1924735"/>
            <a:ext cx="17303216" cy="14286"/>
            <a:chOff x="982499" y="1924735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982499" y="1924735"/>
              <a:ext cx="1730321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9838" y="977286"/>
            <a:ext cx="3338907" cy="1059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기능구현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82500" y="2326884"/>
            <a:ext cx="5784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관심프로젝트 </a:t>
            </a:r>
            <a:r>
              <a:rPr 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 </a:t>
            </a:r>
            <a:r>
              <a:rPr lang="ko-KR" altLang="en-US" sz="4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삭제</a:t>
            </a:r>
            <a:endParaRPr lang="en-US" altLang="ko-KR" sz="4000" kern="0" spc="-100" dirty="0">
              <a:solidFill>
                <a:srgbClr val="000000"/>
              </a:solidFill>
              <a:latin typeface="Pretendard Black" pitchFamily="34" charset="0"/>
              <a:cs typeface="Pretendard Black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E89E5C-269D-B6D7-E920-09DB0FC5A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182" y="3971375"/>
            <a:ext cx="8722855" cy="52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5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D00E10-0E92-2B6D-B9DB-EAC7F884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24025"/>
            <a:ext cx="10153650" cy="6838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02660F-D2BE-7230-14DE-FB7E3D04F753}"/>
              </a:ext>
            </a:extLst>
          </p:cNvPr>
          <p:cNvSpPr txBox="1"/>
          <p:nvPr/>
        </p:nvSpPr>
        <p:spPr>
          <a:xfrm>
            <a:off x="10668000" y="8496300"/>
            <a:ext cx="848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관심 프로젝트 삭제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2540119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732DAF-B71C-97F6-D856-9CB59062ED4E}"/>
              </a:ext>
            </a:extLst>
          </p:cNvPr>
          <p:cNvSpPr txBox="1"/>
          <p:nvPr/>
        </p:nvSpPr>
        <p:spPr>
          <a:xfrm>
            <a:off x="6553200" y="4381500"/>
            <a:ext cx="848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 시연 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3431164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21292"/>
            <a:ext cx="17303216" cy="14286"/>
            <a:chOff x="1038094" y="2821292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21292"/>
              <a:ext cx="1730321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9838" y="977286"/>
            <a:ext cx="46229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프로젝트후기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002896" y="6575890"/>
            <a:ext cx="7494147" cy="14286"/>
            <a:chOff x="12002896" y="6575890"/>
            <a:chExt cx="749414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002896" y="6575890"/>
              <a:ext cx="749414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2590" y="6585450"/>
            <a:ext cx="8225402" cy="14286"/>
            <a:chOff x="12892590" y="6585450"/>
            <a:chExt cx="8225402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540000">
              <a:off x="12892590" y="6585450"/>
              <a:ext cx="8225402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47800" y="3619644"/>
            <a:ext cx="30138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탁인혁</a:t>
            </a:r>
            <a:endParaRPr lang="en-US" sz="2400" b="1" dirty="0"/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9A8A4B9E-B4BE-56A8-C628-D2B4A40B0A09}"/>
              </a:ext>
            </a:extLst>
          </p:cNvPr>
          <p:cNvSpPr txBox="1"/>
          <p:nvPr/>
        </p:nvSpPr>
        <p:spPr>
          <a:xfrm>
            <a:off x="1586988" y="4550925"/>
            <a:ext cx="13556361" cy="4293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확실히 프론트와 백을 함께 만들어야 해서 힘들기도 하고 어려웠던 프로젝트였었습니다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그래도 어려운 만큼 확실히 배우는 게 많아서 좋았습니다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pPr algn="just"/>
            <a:endParaRPr lang="en-US" altLang="ko-KR" sz="3900" kern="0" spc="-1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algn="just"/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더 구현하고 싶은 기능들이 있었는데 시간상 전부다 구현하지 못한 아쉬움이 있습니다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그래도 충분히 재미있게 만들 수 있어 좋았습니다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21292"/>
            <a:ext cx="17303216" cy="14286"/>
            <a:chOff x="1038094" y="2821292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21292"/>
              <a:ext cx="1730321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9838" y="977286"/>
            <a:ext cx="46229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프로젝트후기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002896" y="6575890"/>
            <a:ext cx="7494147" cy="14286"/>
            <a:chOff x="12002896" y="6575890"/>
            <a:chExt cx="749414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002896" y="6575890"/>
              <a:ext cx="749414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2590" y="6585450"/>
            <a:ext cx="8225402" cy="14286"/>
            <a:chOff x="12892590" y="6585450"/>
            <a:chExt cx="8225402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540000">
              <a:off x="12892590" y="6585450"/>
              <a:ext cx="8225402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47800" y="3619644"/>
            <a:ext cx="30138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b="1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설경인</a:t>
            </a:r>
            <a:endParaRPr lang="en-US" sz="2400" b="1" dirty="0"/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9A8A4B9E-B4BE-56A8-C628-D2B4A40B0A09}"/>
              </a:ext>
            </a:extLst>
          </p:cNvPr>
          <p:cNvSpPr txBox="1"/>
          <p:nvPr/>
        </p:nvSpPr>
        <p:spPr>
          <a:xfrm>
            <a:off x="1586989" y="4550925"/>
            <a:ext cx="12924354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좋은 팀원들과 서로 의지하며 한 단계 성장할 수 있었던 좋은 기회였습니다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모르는 것이 있으면 알아가며 공유했던 서로의 모습들에 너무나 감사드립니다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! </a:t>
            </a:r>
          </a:p>
          <a:p>
            <a:pPr algn="just"/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저희 팀 모두 성장한 </a:t>
            </a:r>
            <a:r>
              <a:rPr lang="ko-KR" alt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시간이었길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바라봅니다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감사합니다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8967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21292"/>
            <a:ext cx="17303216" cy="14286"/>
            <a:chOff x="1038094" y="2821292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21292"/>
              <a:ext cx="1730321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9838" y="977286"/>
            <a:ext cx="46229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프로젝트후기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002896" y="6575890"/>
            <a:ext cx="7494147" cy="14286"/>
            <a:chOff x="12002896" y="6575890"/>
            <a:chExt cx="749414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002896" y="6575890"/>
              <a:ext cx="749414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2590" y="6585450"/>
            <a:ext cx="8225402" cy="14286"/>
            <a:chOff x="12892590" y="6585450"/>
            <a:chExt cx="8225402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540000">
              <a:off x="12892590" y="6585450"/>
              <a:ext cx="8225402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47800" y="3619644"/>
            <a:ext cx="30138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b="1" kern="0" spc="-100" dirty="0">
                <a:solidFill>
                  <a:srgbClr val="000000"/>
                </a:solidFill>
                <a:latin typeface="Pretendard" pitchFamily="34" charset="0"/>
              </a:rPr>
              <a:t>이예진</a:t>
            </a:r>
            <a:endParaRPr lang="en-US" sz="2400" b="1" dirty="0"/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9A8A4B9E-B4BE-56A8-C628-D2B4A40B0A09}"/>
              </a:ext>
            </a:extLst>
          </p:cNvPr>
          <p:cNvSpPr txBox="1"/>
          <p:nvPr/>
        </p:nvSpPr>
        <p:spPr>
          <a:xfrm>
            <a:off x="1586988" y="4550925"/>
            <a:ext cx="13556361" cy="26951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기능을 빠르게 만들고 싶었는데 그렇게 할 </a:t>
            </a:r>
            <a:r>
              <a:rPr lang="ko-KR" alt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수없는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제 실력이 너무 슬펐습니다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... 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프로젝트를 진행하면서 그래도 실력이 많이 늘어서 좋은 경험이었습니다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4334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21292"/>
            <a:ext cx="17303216" cy="14286"/>
            <a:chOff x="1038094" y="2821292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21292"/>
              <a:ext cx="1730321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9838" y="977286"/>
            <a:ext cx="46229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프로젝트후기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002896" y="6575890"/>
            <a:ext cx="7494147" cy="14286"/>
            <a:chOff x="12002896" y="6575890"/>
            <a:chExt cx="749414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002896" y="6575890"/>
              <a:ext cx="749414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2590" y="6585450"/>
            <a:ext cx="8225402" cy="14286"/>
            <a:chOff x="12892590" y="6585450"/>
            <a:chExt cx="8225402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540000">
              <a:off x="12892590" y="6585450"/>
              <a:ext cx="8225402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47800" y="3619644"/>
            <a:ext cx="30138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b="1" kern="0" spc="-100" dirty="0">
                <a:solidFill>
                  <a:srgbClr val="000000"/>
                </a:solidFill>
                <a:latin typeface="Pretendard" pitchFamily="34" charset="0"/>
              </a:rPr>
              <a:t>신희민</a:t>
            </a:r>
            <a:endParaRPr lang="en-US" sz="2400" b="1" dirty="0"/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9A8A4B9E-B4BE-56A8-C628-D2B4A40B0A09}"/>
              </a:ext>
            </a:extLst>
          </p:cNvPr>
          <p:cNvSpPr txBox="1"/>
          <p:nvPr/>
        </p:nvSpPr>
        <p:spPr>
          <a:xfrm>
            <a:off x="1586988" y="4550925"/>
            <a:ext cx="13556361" cy="35954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주 간의 프로젝트라 부담이 되고 힘들었지만 좋은 팀원들과 함께 해서 행복했었습니다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시간이 좀 더 많았으면 하는 아쉬움이 있지만 그래도 충분히 개발에 대해서 배울 수 있는 유익한 시간이었습니다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우리 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</a:t>
            </a:r>
            <a:r>
              <a:rPr lang="ko-KR" alt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조 </a:t>
            </a:r>
            <a:r>
              <a:rPr lang="ko-KR" alt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화이티이잉</a:t>
            </a:r>
            <a:r>
              <a:rPr lang="en-US" altLang="ko-KR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~~~~~~~~~~!!</a:t>
            </a:r>
          </a:p>
        </p:txBody>
      </p:sp>
    </p:spTree>
    <p:extLst>
      <p:ext uri="{BB962C8B-B14F-4D97-AF65-F5344CB8AC3E}">
        <p14:creationId xmlns:p14="http://schemas.microsoft.com/office/powerpoint/2010/main" val="23011244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21292"/>
            <a:ext cx="17303216" cy="14286"/>
            <a:chOff x="1038094" y="2821292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21292"/>
              <a:ext cx="1730321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002896" y="6575890"/>
            <a:ext cx="7494147" cy="14286"/>
            <a:chOff x="12002896" y="6575890"/>
            <a:chExt cx="749414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002896" y="6575890"/>
              <a:ext cx="749414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2590" y="6585450"/>
            <a:ext cx="8225402" cy="14286"/>
            <a:chOff x="12892590" y="6585450"/>
            <a:chExt cx="8225402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540000">
              <a:off x="12892590" y="6585450"/>
              <a:ext cx="8225402" cy="14286"/>
            </a:xfrm>
            <a:prstGeom prst="rect">
              <a:avLst/>
            </a:prstGeom>
          </p:spPr>
        </p:pic>
      </p:grpSp>
      <p:sp>
        <p:nvSpPr>
          <p:cNvPr id="2" name="Object 17">
            <a:extLst>
              <a:ext uri="{FF2B5EF4-FFF2-40B4-BE49-F238E27FC236}">
                <a16:creationId xmlns:a16="http://schemas.microsoft.com/office/drawing/2014/main" id="{7DEC120B-3D85-1F22-918E-279A5FDA2A28}"/>
              </a:ext>
            </a:extLst>
          </p:cNvPr>
          <p:cNvSpPr txBox="1"/>
          <p:nvPr/>
        </p:nvSpPr>
        <p:spPr>
          <a:xfrm>
            <a:off x="1447800" y="3619644"/>
            <a:ext cx="30138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b="1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윤재민</a:t>
            </a:r>
            <a:endParaRPr lang="en-US" sz="2400" b="1" dirty="0"/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817CD159-2C9B-8480-7749-CA988E78FCE2}"/>
              </a:ext>
            </a:extLst>
          </p:cNvPr>
          <p:cNvSpPr txBox="1"/>
          <p:nvPr/>
        </p:nvSpPr>
        <p:spPr>
          <a:xfrm>
            <a:off x="1571748" y="4488145"/>
            <a:ext cx="13556361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이번 프로젝트를 진행하면서 앞으로 하게될 프로젝트의 좋은 점이나 힘든 점들을 모두는 아니겠지만 조금은 느낀 것 </a:t>
            </a:r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같아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의미있는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시간이었다고 생각합니다. </a:t>
            </a:r>
          </a:p>
          <a:p>
            <a:pPr algn="just"/>
            <a:endParaRPr lang="en-US" sz="3900" kern="0" spc="-1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pPr algn="just"/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생각대로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되지 않아 힘든 점도 있었지만 그 때마다 팀원들이 옆에서 </a:t>
            </a:r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도와주고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기운을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북돋아주어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마지막까지 힘을 낼 수 있어 고맙게 생각합니다.  3주라는 짧지 않은 시간동안 같이 고생해준 </a:t>
            </a:r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팀원들에게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 </a:t>
            </a:r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감사의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인사를 전합니다. </a:t>
            </a:r>
            <a:endParaRPr lang="en-US" dirty="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4FAA963-0B19-8D52-2D71-435E6F9D9469}"/>
              </a:ext>
            </a:extLst>
          </p:cNvPr>
          <p:cNvSpPr txBox="1"/>
          <p:nvPr/>
        </p:nvSpPr>
        <p:spPr>
          <a:xfrm>
            <a:off x="1759838" y="977286"/>
            <a:ext cx="46229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프로젝트후기</a:t>
            </a:r>
            <a:endParaRPr lang="en-US" b="1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21292"/>
            <a:ext cx="17303216" cy="14286"/>
            <a:chOff x="1038094" y="2821292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21292"/>
              <a:ext cx="1730321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002896" y="6575890"/>
            <a:ext cx="7494147" cy="14286"/>
            <a:chOff x="12002896" y="6575890"/>
            <a:chExt cx="749414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002896" y="6575890"/>
              <a:ext cx="749414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2590" y="6585450"/>
            <a:ext cx="8225402" cy="14286"/>
            <a:chOff x="12892590" y="6585450"/>
            <a:chExt cx="8225402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540000">
              <a:off x="12892590" y="6585450"/>
              <a:ext cx="8225402" cy="1428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76548" y="4610100"/>
            <a:ext cx="12946762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수업을 하면서도 많이 배울 수 있었지만 직접 프로젝트를 만들어가면서 배우는게 크다는 것을 느꼈습니다. </a:t>
            </a:r>
          </a:p>
          <a:p>
            <a:endParaRPr lang="en-US" sz="3900" kern="0" spc="-1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쉽지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않은 주제라 애먹을 때가 많았는데, 직접 삽질(?)을 해보면서 무엇이 부족한지를 깨달을 수 있었습니다. </a:t>
            </a:r>
          </a:p>
          <a:p>
            <a:endParaRPr lang="en-US" sz="3900" kern="0" spc="-100" dirty="0">
              <a:solidFill>
                <a:srgbClr val="000000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39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모르는</a:t>
            </a:r>
            <a:r>
              <a:rPr lang="en-US" sz="39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부분들을 같은 조원들이 서로 도와주면서 배울 수 있는 소중한 시간이었습니다 &gt;&lt;</a:t>
            </a:r>
            <a:endParaRPr lang="en-US" dirty="0"/>
          </a:p>
        </p:txBody>
      </p:sp>
      <p:sp>
        <p:nvSpPr>
          <p:cNvPr id="2" name="Object 17">
            <a:extLst>
              <a:ext uri="{FF2B5EF4-FFF2-40B4-BE49-F238E27FC236}">
                <a16:creationId xmlns:a16="http://schemas.microsoft.com/office/drawing/2014/main" id="{61082C98-195F-10C4-4070-D35BDCB8B508}"/>
              </a:ext>
            </a:extLst>
          </p:cNvPr>
          <p:cNvSpPr txBox="1"/>
          <p:nvPr/>
        </p:nvSpPr>
        <p:spPr>
          <a:xfrm>
            <a:off x="1447800" y="3619644"/>
            <a:ext cx="30138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b="1" kern="0" spc="-100" dirty="0">
                <a:solidFill>
                  <a:srgbClr val="000000"/>
                </a:solidFill>
                <a:latin typeface="Pretendard" pitchFamily="34" charset="0"/>
              </a:rPr>
              <a:t>홍성철</a:t>
            </a:r>
            <a:endParaRPr lang="en-US" sz="2400" b="1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06AA8CF0-9766-3034-E5E1-B9A8444F3D71}"/>
              </a:ext>
            </a:extLst>
          </p:cNvPr>
          <p:cNvSpPr txBox="1"/>
          <p:nvPr/>
        </p:nvSpPr>
        <p:spPr>
          <a:xfrm>
            <a:off x="1759838" y="977286"/>
            <a:ext cx="46229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프로젝트후기</a:t>
            </a:r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286" y="1940654"/>
            <a:ext cx="17303216" cy="14286"/>
            <a:chOff x="1038094" y="2810644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10644"/>
              <a:ext cx="17303216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02303" y="661439"/>
            <a:ext cx="66238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개체</a:t>
            </a:r>
            <a:r>
              <a:rPr lang="en-US" altLang="ko-KR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, </a:t>
            </a:r>
            <a:r>
              <a:rPr lang="ko-KR" altLang="en-US" sz="3600" b="1" kern="0" spc="-100" dirty="0">
                <a:solidFill>
                  <a:srgbClr val="000000"/>
                </a:solidFill>
                <a:latin typeface="Pretendard Black" pitchFamily="34" charset="0"/>
              </a:rPr>
              <a:t>속성 정리 </a:t>
            </a:r>
            <a:endParaRPr lang="en-US" sz="3600" b="1" dirty="0"/>
          </a:p>
        </p:txBody>
      </p:sp>
      <p:sp>
        <p:nvSpPr>
          <p:cNvPr id="14" name="Object 14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03</a:t>
            </a:r>
            <a:endParaRPr lang="en-US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A8905F59-EA9A-402C-29D0-EA085AEBD332}"/>
              </a:ext>
            </a:extLst>
          </p:cNvPr>
          <p:cNvSpPr txBox="1"/>
          <p:nvPr/>
        </p:nvSpPr>
        <p:spPr>
          <a:xfrm>
            <a:off x="1267260" y="2297270"/>
            <a:ext cx="16976253" cy="7121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회원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lvl="1">
              <a:lnSpc>
                <a:spcPct val="150000"/>
              </a:lnSpc>
            </a:pP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이메일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비밀번호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연락처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(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프로필 사진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사용자 이름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(URL),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소개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아이디어스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 주소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웹사이트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프라이버시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배송지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lvl="1">
              <a:lnSpc>
                <a:spcPct val="150000"/>
              </a:lnSpc>
            </a:pP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배송지코드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받는사람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우편번호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상세주소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받는사람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 휴대폰번호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 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기본 배송지 등록</a:t>
            </a:r>
            <a:endParaRPr lang="ko-KR" altLang="en-US" sz="3200" b="0" dirty="0">
              <a:effectLst/>
              <a:latin typeface="Pretendard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[</a:t>
            </a:r>
            <a:r>
              <a:rPr lang="ko-KR" altLang="en-US" sz="3600" b="1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알림설정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Pretendard"/>
              </a:rPr>
              <a:t>] : </a:t>
            </a:r>
          </a:p>
          <a:p>
            <a:pPr lvl="1">
              <a:lnSpc>
                <a:spcPct val="150000"/>
              </a:lnSpc>
            </a:pP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알림설정코드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(PK),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메시지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프로젝트 업데이트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알림신청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 프로젝트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좋아한 프로젝트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ffectLst/>
                <a:latin typeface="Pretendard"/>
              </a:rPr>
              <a:t>팔로우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마케팅 메일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회원코드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Pretendard"/>
              </a:rPr>
              <a:t>(FK)  </a:t>
            </a:r>
            <a:endParaRPr lang="ko-KR" altLang="en-US" sz="6000" b="0" dirty="0"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42634169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87433" y="5140286"/>
            <a:ext cx="10441151" cy="14286"/>
            <a:chOff x="-4187433" y="5140286"/>
            <a:chExt cx="1044115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87433" y="5140286"/>
              <a:ext cx="1044115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094" y="2821292"/>
            <a:ext cx="17303216" cy="14286"/>
            <a:chOff x="1038094" y="2821292"/>
            <a:chExt cx="1730321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8094" y="2821292"/>
              <a:ext cx="1730321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256500" y="1201905"/>
            <a:ext cx="153900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400" dirty="0">
                <a:solidFill>
                  <a:srgbClr val="000000"/>
                </a:solidFill>
                <a:latin typeface="Pretendard Thin" pitchFamily="34" charset="0"/>
                <a:cs typeface="Pretendard Thin" pitchFamily="34" charset="0"/>
              </a:rPr>
              <a:t>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002896" y="6575890"/>
            <a:ext cx="7494147" cy="14286"/>
            <a:chOff x="12002896" y="6575890"/>
            <a:chExt cx="749414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002896" y="6575890"/>
              <a:ext cx="749414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2590" y="6585450"/>
            <a:ext cx="8225402" cy="14286"/>
            <a:chOff x="12892590" y="6585450"/>
            <a:chExt cx="8225402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540000">
              <a:off x="12892590" y="6585450"/>
              <a:ext cx="8225402" cy="14286"/>
            </a:xfrm>
            <a:prstGeom prst="rect">
              <a:avLst/>
            </a:prstGeom>
          </p:spPr>
        </p:pic>
      </p:grpSp>
      <p:sp>
        <p:nvSpPr>
          <p:cNvPr id="2" name="Object 17">
            <a:extLst>
              <a:ext uri="{FF2B5EF4-FFF2-40B4-BE49-F238E27FC236}">
                <a16:creationId xmlns:a16="http://schemas.microsoft.com/office/drawing/2014/main" id="{9546FD91-9212-0C7C-16D0-FA8FB607C64C}"/>
              </a:ext>
            </a:extLst>
          </p:cNvPr>
          <p:cNvSpPr txBox="1"/>
          <p:nvPr/>
        </p:nvSpPr>
        <p:spPr>
          <a:xfrm>
            <a:off x="-2133600" y="2268128"/>
            <a:ext cx="956357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b="1" kern="0" spc="-100" dirty="0">
                <a:solidFill>
                  <a:srgbClr val="000000"/>
                </a:solidFill>
                <a:latin typeface="Pretendard" pitchFamily="34" charset="0"/>
              </a:rPr>
              <a:t>박진용</a:t>
            </a:r>
            <a:endParaRPr lang="en-US" sz="4400" b="1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C673675E-5999-F3D1-E8E5-653A97BDD92D}"/>
              </a:ext>
            </a:extLst>
          </p:cNvPr>
          <p:cNvSpPr txBox="1"/>
          <p:nvPr/>
        </p:nvSpPr>
        <p:spPr>
          <a:xfrm>
            <a:off x="1759838" y="977286"/>
            <a:ext cx="46229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프로젝트후기</a:t>
            </a:r>
            <a:endParaRPr lang="en-US" b="1" dirty="0"/>
          </a:p>
        </p:txBody>
      </p:sp>
      <p:sp>
        <p:nvSpPr>
          <p:cNvPr id="18" name="Object 18"/>
          <p:cNvSpPr txBox="1"/>
          <p:nvPr/>
        </p:nvSpPr>
        <p:spPr>
          <a:xfrm>
            <a:off x="1066800" y="3390900"/>
            <a:ext cx="14695978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단 3주라는시간이 너무 빠르게 느껴지는 프로젝트였는데</a:t>
            </a:r>
          </a:p>
          <a:p>
            <a:r>
              <a:rPr lang="en-US" sz="40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만약</a:t>
            </a:r>
            <a:r>
              <a:rPr lang="en-US" sz="40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1주라도 더 시간이 주어진다면, 더 많은 것들을 구현할 수 있었을 텐데라는 아쉬움이 많이 남는습니다. 이 프로젝트는 제가 처음으로 프로젝트기간 중 연휴 기간에 팀원들과 함께 방을 잡고 팀 프로젝트를 진행했던 </a:t>
            </a:r>
            <a:r>
              <a:rPr lang="en-US" sz="40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것으로</a:t>
            </a:r>
            <a:r>
              <a:rPr lang="en-US" sz="40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en-US" sz="40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그만큼</a:t>
            </a:r>
            <a:r>
              <a:rPr lang="en-US" sz="40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더 의미 있는 프로젝트였습니다.마지막 날에는 합숙까지 하며 가장 열심히 참여한 프로젝트라고 생각합니다. 제가 코딩때문에 힘들었을 때 팀원들이 </a:t>
            </a:r>
          </a:p>
          <a:p>
            <a:r>
              <a:rPr lang="en-US" sz="40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항상 곁에 있어줬기 때문에 이 프로젝트를 성공적으로 마무리할 수 </a:t>
            </a:r>
            <a:r>
              <a:rPr lang="en-US" sz="40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있었습니다</a:t>
            </a:r>
            <a:r>
              <a:rPr lang="en-US" sz="40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en-US" sz="4000" kern="0" spc="-1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팀원</a:t>
            </a:r>
            <a:r>
              <a:rPr lang="en-US" sz="4000" kern="0" spc="-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여러분들께 진심으로 감사드립니다.</a:t>
            </a:r>
            <a:endParaRPr lang="en-US" sz="20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6949" y="3527126"/>
            <a:ext cx="1188144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rgbClr val="FFFFFF"/>
                </a:solidFill>
                <a:latin typeface="Pretendard Black" pitchFamily="34" charset="0"/>
              </a:rPr>
              <a:t>감사합니다</a:t>
            </a:r>
            <a:endParaRPr lang="en-US"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4358058" y="5605712"/>
            <a:ext cx="95392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Pretendard Thin" pitchFamily="34" charset="0"/>
                <a:cs typeface="Pretendard Thin" pitchFamily="34" charset="0"/>
              </a:rPr>
              <a:t>PROJECT TUMBLBUG</a:t>
            </a:r>
            <a:endParaRPr lang="en-US" sz="20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37310" y="9300286"/>
            <a:ext cx="18341310" cy="14286"/>
            <a:chOff x="-37310" y="9300286"/>
            <a:chExt cx="18341310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7310" y="9300286"/>
              <a:ext cx="183413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5312" y="4631968"/>
            <a:ext cx="9314792" cy="14286"/>
            <a:chOff x="10695312" y="4631968"/>
            <a:chExt cx="9314792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695312" y="4631968"/>
              <a:ext cx="931479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9250" y="4640476"/>
            <a:ext cx="9741738" cy="14286"/>
            <a:chOff x="11939250" y="4640476"/>
            <a:chExt cx="9741738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11939250" y="4640476"/>
              <a:ext cx="974173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310" y="961241"/>
            <a:ext cx="18341310" cy="14286"/>
            <a:chOff x="-37310" y="961241"/>
            <a:chExt cx="18341310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7310" y="961241"/>
              <a:ext cx="1834131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406315" y="5628815"/>
            <a:ext cx="9741738" cy="14286"/>
            <a:chOff x="-3406315" y="5628815"/>
            <a:chExt cx="9741738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420000">
              <a:off x="-3406315" y="5628815"/>
              <a:ext cx="9741738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21146" y="5611495"/>
            <a:ext cx="9314792" cy="14286"/>
            <a:chOff x="-1721146" y="5611495"/>
            <a:chExt cx="9314792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1721146" y="5611495"/>
              <a:ext cx="9314792" cy="1428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373298" y="6044517"/>
            <a:ext cx="95392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Pretendard Thin" pitchFamily="34" charset="0"/>
                <a:cs typeface="Pretendard Thin" pitchFamily="34" charset="0"/>
              </a:rPr>
              <a:t>TEAM W1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2462</Words>
  <Application>Microsoft Office PowerPoint</Application>
  <PresentationFormat>사용자 지정</PresentationFormat>
  <Paragraphs>463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8" baseType="lpstr">
      <vt:lpstr>Noto Sans CJK KR Regular</vt:lpstr>
      <vt:lpstr>Pretendard</vt:lpstr>
      <vt:lpstr>Pretendard Black</vt:lpstr>
      <vt:lpstr>Pretendard Thin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박진용.</cp:lastModifiedBy>
  <cp:revision>179</cp:revision>
  <dcterms:created xsi:type="dcterms:W3CDTF">2023-06-19T02:53:20Z</dcterms:created>
  <dcterms:modified xsi:type="dcterms:W3CDTF">2023-06-18T23:35:09Z</dcterms:modified>
</cp:coreProperties>
</file>